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 id="2147483656" r:id="rId2"/>
  </p:sldMasterIdLst>
  <p:notesMasterIdLst>
    <p:notesMasterId r:id="rId72"/>
  </p:notesMasterIdLst>
  <p:sldIdLst>
    <p:sldId id="377" r:id="rId3"/>
    <p:sldId id="378" r:id="rId4"/>
    <p:sldId id="371" r:id="rId5"/>
    <p:sldId id="376" r:id="rId6"/>
    <p:sldId id="256" r:id="rId7"/>
    <p:sldId id="265" r:id="rId8"/>
    <p:sldId id="266" r:id="rId9"/>
    <p:sldId id="362" r:id="rId10"/>
    <p:sldId id="359" r:id="rId11"/>
    <p:sldId id="361" r:id="rId12"/>
    <p:sldId id="268" r:id="rId13"/>
    <p:sldId id="269" r:id="rId14"/>
    <p:sldId id="337" r:id="rId15"/>
    <p:sldId id="270" r:id="rId16"/>
    <p:sldId id="291" r:id="rId17"/>
    <p:sldId id="292" r:id="rId18"/>
    <p:sldId id="364" r:id="rId19"/>
    <p:sldId id="274" r:id="rId20"/>
    <p:sldId id="315" r:id="rId21"/>
    <p:sldId id="316" r:id="rId22"/>
    <p:sldId id="280" r:id="rId23"/>
    <p:sldId id="340" r:id="rId24"/>
    <p:sldId id="281" r:id="rId25"/>
    <p:sldId id="295" r:id="rId26"/>
    <p:sldId id="296" r:id="rId27"/>
    <p:sldId id="297" r:id="rId28"/>
    <p:sldId id="285" r:id="rId29"/>
    <p:sldId id="366" r:id="rId30"/>
    <p:sldId id="298" r:id="rId31"/>
    <p:sldId id="288" r:id="rId32"/>
    <p:sldId id="373" r:id="rId33"/>
    <p:sldId id="289" r:id="rId34"/>
    <p:sldId id="290" r:id="rId35"/>
    <p:sldId id="372" r:id="rId36"/>
    <p:sldId id="367" r:id="rId37"/>
    <p:sldId id="300" r:id="rId38"/>
    <p:sldId id="301" r:id="rId39"/>
    <p:sldId id="303" r:id="rId40"/>
    <p:sldId id="304" r:id="rId41"/>
    <p:sldId id="306" r:id="rId42"/>
    <p:sldId id="305" r:id="rId43"/>
    <p:sldId id="368" r:id="rId44"/>
    <p:sldId id="309" r:id="rId45"/>
    <p:sldId id="302" r:id="rId46"/>
    <p:sldId id="310" r:id="rId47"/>
    <p:sldId id="311" r:id="rId48"/>
    <p:sldId id="312" r:id="rId49"/>
    <p:sldId id="313" r:id="rId50"/>
    <p:sldId id="314" r:id="rId51"/>
    <p:sldId id="369" r:id="rId52"/>
    <p:sldId id="321" r:id="rId53"/>
    <p:sldId id="363" r:id="rId54"/>
    <p:sldId id="332" r:id="rId55"/>
    <p:sldId id="333" r:id="rId56"/>
    <p:sldId id="323" r:id="rId57"/>
    <p:sldId id="319" r:id="rId58"/>
    <p:sldId id="336" r:id="rId59"/>
    <p:sldId id="324" r:id="rId60"/>
    <p:sldId id="331" r:id="rId61"/>
    <p:sldId id="370" r:id="rId62"/>
    <p:sldId id="379" r:id="rId63"/>
    <p:sldId id="275" r:id="rId64"/>
    <p:sldId id="277" r:id="rId65"/>
    <p:sldId id="278" r:id="rId66"/>
    <p:sldId id="328" r:id="rId67"/>
    <p:sldId id="276" r:id="rId68"/>
    <p:sldId id="330" r:id="rId69"/>
    <p:sldId id="381" r:id="rId70"/>
    <p:sldId id="380" r:id="rId71"/>
  </p:sldIdLst>
  <p:sldSz cx="12192000" cy="6858000"/>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377"/>
            <p14:sldId id="378"/>
            <p14:sldId id="371"/>
            <p14:sldId id="376"/>
            <p14:sldId id="256"/>
            <p14:sldId id="265"/>
            <p14:sldId id="266"/>
            <p14:sldId id="362"/>
            <p14:sldId id="359"/>
            <p14:sldId id="361"/>
            <p14:sldId id="268"/>
            <p14:sldId id="269"/>
            <p14:sldId id="337"/>
            <p14:sldId id="270"/>
            <p14:sldId id="291"/>
            <p14:sldId id="292"/>
            <p14:sldId id="364"/>
            <p14:sldId id="274"/>
            <p14:sldId id="315"/>
            <p14:sldId id="316"/>
          </p14:sldIdLst>
        </p14:section>
        <p14:section name="filter" id="{8CE85830-1EBC-4B15-A9C0-3C5DD3DA008A}">
          <p14:sldIdLst>
            <p14:sldId id="280"/>
            <p14:sldId id="340"/>
            <p14:sldId id="281"/>
            <p14:sldId id="295"/>
            <p14:sldId id="296"/>
            <p14:sldId id="297"/>
            <p14:sldId id="285"/>
            <p14:sldId id="366"/>
            <p14:sldId id="298"/>
            <p14:sldId id="288"/>
            <p14:sldId id="373"/>
            <p14:sldId id="289"/>
            <p14:sldId id="290"/>
            <p14:sldId id="372"/>
            <p14:sldId id="367"/>
            <p14:sldId id="300"/>
          </p14:sldIdLst>
        </p14:section>
        <p14:section name="arrange" id="{8168BACF-403C-4723-B5F3-875FAE6C5A39}">
          <p14:sldIdLst>
            <p14:sldId id="301"/>
            <p14:sldId id="303"/>
            <p14:sldId id="304"/>
            <p14:sldId id="306"/>
            <p14:sldId id="305"/>
            <p14:sldId id="368"/>
          </p14:sldIdLst>
        </p14:section>
        <p14:section name="pipe" id="{7561AE8B-0928-4B40-9E7D-8496CE581DA5}">
          <p14:sldIdLst>
            <p14:sldId id="309"/>
            <p14:sldId id="302"/>
            <p14:sldId id="310"/>
            <p14:sldId id="311"/>
            <p14:sldId id="312"/>
            <p14:sldId id="313"/>
            <p14:sldId id="314"/>
            <p14:sldId id="369"/>
            <p14:sldId id="321"/>
          </p14:sldIdLst>
        </p14:section>
        <p14:section name="deriving data" id="{0D4867BF-EED7-4685-8E9E-05EB8516C8B7}">
          <p14:sldIdLst>
            <p14:sldId id="363"/>
            <p14:sldId id="332"/>
            <p14:sldId id="333"/>
            <p14:sldId id="323"/>
          </p14:sldIdLst>
        </p14:section>
        <p14:section name="mutate" id="{5194B3A8-23FC-4B47-AFA1-13F0F45CB06C}">
          <p14:sldIdLst>
            <p14:sldId id="319"/>
            <p14:sldId id="336"/>
            <p14:sldId id="324"/>
            <p14:sldId id="331"/>
            <p14:sldId id="370"/>
            <p14:sldId id="379"/>
            <p14:sldId id="275"/>
            <p14:sldId id="277"/>
            <p14:sldId id="278"/>
            <p14:sldId id="328"/>
            <p14:sldId id="276"/>
            <p14:sldId id="330"/>
            <p14:sldId id="381"/>
            <p14:sldId id="380"/>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908F"/>
    <a:srgbClr val="D0D1D2"/>
    <a:srgbClr val="8DB4E2"/>
    <a:srgbClr val="92B573"/>
    <a:srgbClr val="538DD5"/>
    <a:srgbClr val="D9D9D9"/>
    <a:srgbClr val="000000"/>
    <a:srgbClr val="005493"/>
    <a:srgbClr val="F0F2F4"/>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13" autoAdjust="0"/>
    <p:restoredTop sz="73702" autoAdjust="0"/>
  </p:normalViewPr>
  <p:slideViewPr>
    <p:cSldViewPr snapToGrid="0">
      <p:cViewPr varScale="1">
        <p:scale>
          <a:sx n="95" d="100"/>
          <a:sy n="95" d="100"/>
        </p:scale>
        <p:origin x="1728" y="168"/>
      </p:cViewPr>
      <p:guideLst>
        <p:guide pos="7008"/>
        <p:guide orient="horz" pos="3240"/>
      </p:guideLst>
    </p:cSldViewPr>
  </p:slideViewPr>
  <p:notesTextViewPr>
    <p:cViewPr>
      <p:scale>
        <a:sx n="1" d="1"/>
        <a:sy n="1" d="1"/>
      </p:scale>
      <p:origin x="0" y="0"/>
    </p:cViewPr>
  </p:notesTextViewPr>
  <p:notesViewPr>
    <p:cSldViewPr snapToGrid="0" showGuides="1">
      <p:cViewPr varScale="1">
        <p:scale>
          <a:sx n="93" d="100"/>
          <a:sy n="93" d="100"/>
        </p:scale>
        <p:origin x="3648"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17" y="4560556"/>
            <a:ext cx="5852158" cy="4320534"/>
          </a:xfrm>
          <a:prstGeom prst="rect">
            <a:avLst/>
          </a:prstGeom>
          <a:noFill/>
          <a:ln>
            <a:noFill/>
          </a:ln>
        </p:spPr>
        <p:txBody>
          <a:bodyPr spcFirstLastPara="1" wrap="square" lIns="49232" tIns="49232" rIns="49232" bIns="49232"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475505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We will start slowly, with the select function. It’s not uncommon to get datasets with hundreds or even thousands of variables. In this case, the first challenge is often narrowing in on the variables you’re actually interested in. select() allows you to rapidly zoom in on a useful subset using operations based on the names of the variables.</a:t>
            </a:r>
            <a:endParaRPr dirty="0"/>
          </a:p>
          <a:p>
            <a:pPr marL="0" indent="0">
              <a:buNone/>
            </a:pPr>
            <a:endParaRPr dirty="0"/>
          </a:p>
          <a:p>
            <a:pPr marL="0" indent="0">
              <a:buNone/>
            </a:pPr>
            <a:endParaRPr dirty="0"/>
          </a:p>
        </p:txBody>
      </p:sp>
      <p:sp>
        <p:nvSpPr>
          <p:cNvPr id="159" name="Google Shape;159;p1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5263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Select does one thing but does it well. It extracts columns of your choosing from a data frame and returns these columns as a new data frame. In the output, you will wind up with your columns of interest and all the rows that you started with.</a:t>
            </a:r>
            <a:endParaRPr sz="1100"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45409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Select takes the starting data frame as its first argument, "data". </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After that it takes any number of additional arguments that specify the columns that you want to pick. In it’s simplest form, those additional arguments will just be the names of the columns that you want to select.  However, in very wide datasets, writing out the names of the columns you want can sometimes be laborious. It doesn’t scale well. That’s why the developers of the </a:t>
            </a:r>
            <a:r>
              <a:rPr lang="en-US" sz="600" dirty="0" err="1">
                <a:solidFill>
                  <a:schemeClr val="dk1"/>
                </a:solidFill>
                <a:latin typeface="Calibri"/>
                <a:ea typeface="Calibri"/>
                <a:cs typeface="Calibri"/>
                <a:sym typeface="Calibri"/>
              </a:rPr>
              <a:t>dplyr</a:t>
            </a:r>
            <a:r>
              <a:rPr lang="en-US" sz="600" dirty="0">
                <a:solidFill>
                  <a:schemeClr val="dk1"/>
                </a:solidFill>
                <a:latin typeface="Calibri"/>
                <a:ea typeface="Calibri"/>
                <a:cs typeface="Calibri"/>
                <a:sym typeface="Calibri"/>
              </a:rPr>
              <a:t> function have added several convenience functions that can more succinctly identify the columns you want. We’ll cover that after the next exercise.</a:t>
            </a:r>
            <a:endParaRPr sz="600" dirty="0">
              <a:solidFill>
                <a:schemeClr val="dk1"/>
              </a:solidFill>
              <a:latin typeface="Calibri"/>
              <a:ea typeface="Calibri"/>
              <a:cs typeface="Calibri"/>
              <a:sym typeface="Calibri"/>
            </a:endParaRPr>
          </a:p>
          <a:p>
            <a:pPr marL="0" indent="0">
              <a:buNone/>
            </a:pPr>
            <a:endParaRPr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8726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None/>
            </a:pPr>
            <a:r>
              <a:rPr lang="en-US" sz="600" dirty="0">
                <a:solidFill>
                  <a:schemeClr val="dk1"/>
                </a:solidFill>
                <a:latin typeface="Calibri"/>
                <a:ea typeface="Calibri"/>
                <a:cs typeface="Calibri"/>
                <a:sym typeface="Calibri"/>
              </a:rPr>
              <a:t>Let’s take a look at the orders data frame that we loaded earlier in the lesson, for example. </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The select statement will take the data frame ‘orders’, and return a new data frame that only has the columns description and department. You could list as many or as few column names as you want in the select function, it will bring back everything you list.</a:t>
            </a:r>
            <a:endParaRPr sz="600" dirty="0">
              <a:solidFill>
                <a:schemeClr val="dk1"/>
              </a:solidFill>
              <a:latin typeface="Calibri"/>
              <a:ea typeface="Calibri"/>
              <a:cs typeface="Calibri"/>
              <a:sym typeface="Calibri"/>
            </a:endParaRPr>
          </a:p>
          <a:p>
            <a:pPr marL="0" indent="0">
              <a:lnSpc>
                <a:spcPct val="115000"/>
              </a:lnSpc>
              <a:buClr>
                <a:schemeClr val="dk1"/>
              </a:buClr>
              <a:buNone/>
            </a:pPr>
            <a:endParaRPr sz="600" dirty="0">
              <a:solidFill>
                <a:schemeClr val="dk1"/>
              </a:solidFill>
              <a:latin typeface="Calibri"/>
              <a:ea typeface="Calibri"/>
              <a:cs typeface="Calibri"/>
              <a:sym typeface="Calibri"/>
            </a:endParaRPr>
          </a:p>
          <a:p>
            <a:pPr marL="0" indent="0">
              <a:buNone/>
            </a:pPr>
            <a:endParaRPr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8154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So, if you were to use the code above, the orders data frame would be accepted as input and a subset of it, the Description and the Department columns would be returned as output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51141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t>Select is very flexible in terms of the ways that you can specify the columns you do or don’t want in the output. Here I’m showing you that I can give a numeric index of the columns that I want, in this cases the first and the fourth, and select dutifully provides these in the output. Note that when listing out these indexes one should put them in the ‘c’ (which stands for combine) function.</a:t>
            </a:r>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5149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98232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77485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t>select() is also handy when it comes to changing the names of your columns. Column names are inevitably terrible when you first receive your data as its often coming from a database or instrument. select() provides a quick way to do the renaming at the same time that you’re identifying your columns of interest.</a:t>
            </a:r>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84135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t>R has many ways to rename columns because of how important it is. You can also use a dedicated </a:t>
            </a:r>
            <a:r>
              <a:rPr lang="en-US" sz="600" dirty="0" err="1"/>
              <a:t>dplyr</a:t>
            </a:r>
            <a:r>
              <a:rPr lang="en-US" sz="600" dirty="0"/>
              <a:t> function, rename() to accomplish this as well. Note that as opposed to select(), when using rename(), all the columns are </a:t>
            </a:r>
            <a:r>
              <a:rPr lang="en-US" sz="600" dirty="0" err="1"/>
              <a:t>retaimed</a:t>
            </a:r>
            <a:r>
              <a:rPr lang="en-US" sz="600" dirty="0"/>
              <a:t> in the output of the function.</a:t>
            </a:r>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9349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a:xfrm>
            <a:off x="1884638" y="5530057"/>
            <a:ext cx="1441783" cy="292119"/>
          </a:xfrm>
          <a:prstGeom prst="rect">
            <a:avLst/>
          </a:prstGeom>
        </p:spPr>
        <p:txBody>
          <a:bodyPr lIns="49240" tIns="24620" rIns="49240" bIns="24620"/>
          <a:lstStyle/>
          <a:p>
            <a:fld id="{0A193586-FEB5-7C43-8F44-7EFAE4EECA28}" type="slidenum">
              <a:rPr lang="en-US" smtClean="0"/>
              <a:t>3</a:t>
            </a:fld>
            <a:endParaRPr lang="en-US"/>
          </a:p>
        </p:txBody>
      </p:sp>
    </p:spTree>
    <p:extLst>
      <p:ext uri="{BB962C8B-B14F-4D97-AF65-F5344CB8AC3E}">
        <p14:creationId xmlns:p14="http://schemas.microsoft.com/office/powerpoint/2010/main" val="9748275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a:solidFill>
                  <a:schemeClr val="dk1"/>
                </a:solidFill>
              </a:rPr>
              <a:t>Now let's carve the data set in the other direction. If you need only a subset of rows from your data set, `filter()` allows you to pick rows (cases) based on values, ie. you can subset your data based on logic.</a:t>
            </a:r>
            <a:endParaRPr>
              <a:solidFill>
                <a:schemeClr val="dk1"/>
              </a:solidFill>
            </a:endParaRPr>
          </a:p>
          <a:p>
            <a:pPr marL="0" indent="0">
              <a:buNone/>
            </a:pPr>
            <a:endParaRPr/>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5872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57450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 syntax for filter is very similar to what we used for select. The first argument is a data frame from which we will be selecting rows. Afterwards we can input one more logical tests. R then performs that logical test on each row of the dataset and returns all rows in which the logical test was TRUE. Rows for which the tests are TRUE are returned in the output as a data frame.</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5411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Here we supply the orders data frame as the first argument. Afterwards we provide one logical test; we ask filter() to return</a:t>
            </a:r>
            <a:r>
              <a:rPr lang="en-US" baseline="0" dirty="0"/>
              <a:t> rows in which the </a:t>
            </a:r>
            <a:r>
              <a:rPr lang="en-US" baseline="0" dirty="0" err="1"/>
              <a:t>patient_id</a:t>
            </a:r>
            <a:r>
              <a:rPr lang="en-US" baseline="0" dirty="0"/>
              <a:t> is 508061.</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05083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a:t>Note that I used double equals inside of the logical test. Double equals means: compare the left hand side to the right hand side and if it’s the same, then return TRUE. The double equals is called the comparison operator. In contrast, a single equals sign sets a variable (usually the left side) to a value (usually on the right). It is a very common mistake to accidentally use a single equals inside of the filter function, which will result in an error.</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77001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defTabSz="492404">
              <a:buNone/>
              <a:defRPr/>
            </a:pPr>
            <a:r>
              <a:rPr lang="en-US" dirty="0"/>
              <a:t>Similarly we can ask filter to return just the rows that represent a specific test being ordered, like a BMP. Note that when asking filter to return rows with specific text inside of it, we have to put that text in quotes.</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8602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Here are some important logical operators to know about. They will all come in handy when you’re filtering rows of a data frame. </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We’ve already seen the double equals. Note the less than or and greater than operators. These operators also come as “or equal to” versions.</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Use != if you want to select rows in which a value is not equal to something else.</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is.na is how you can test for missing values. This can be very useful as often times you want to remove missing values.</a:t>
            </a:r>
          </a:p>
          <a:p>
            <a:pPr marL="0" indent="0">
              <a:lnSpc>
                <a:spcPct val="115000"/>
              </a:lnSpc>
              <a:buClr>
                <a:schemeClr val="dk1"/>
              </a:buClr>
              <a:buNone/>
            </a:pPr>
            <a:r>
              <a:rPr lang="en-US" sz="600" dirty="0">
                <a:solidFill>
                  <a:schemeClr val="dk1"/>
                </a:solidFill>
                <a:latin typeface="Calibri"/>
                <a:ea typeface="Calibri"/>
                <a:cs typeface="Calibri"/>
                <a:sym typeface="Calibri"/>
              </a:rPr>
              <a:t>Note that in these examples x always represents the name of a column in your data frame. </a:t>
            </a:r>
            <a:endParaRPr sz="600" dirty="0">
              <a:solidFill>
                <a:schemeClr val="dk1"/>
              </a:solidFill>
              <a:latin typeface="Calibri"/>
              <a:ea typeface="Calibri"/>
              <a:cs typeface="Calibri"/>
              <a:sym typeface="Calibri"/>
            </a:endParaRPr>
          </a:p>
          <a:p>
            <a:pPr marL="0" indent="0">
              <a:buNone/>
            </a:pPr>
            <a:endParaRPr dirty="0"/>
          </a:p>
        </p:txBody>
      </p:sp>
      <p:sp>
        <p:nvSpPr>
          <p:cNvPr id="339" name="Google Shape;339;p2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80119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485031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60940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3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370" name="Google Shape;370;p3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7725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2596878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3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370" name="Google Shape;370;p3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59920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3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dirty="0">
                <a:solidFill>
                  <a:schemeClr val="dk1"/>
                </a:solidFill>
              </a:rPr>
              <a:t>Combining logical operators</a:t>
            </a:r>
            <a:endParaRPr dirty="0">
              <a:solidFill>
                <a:schemeClr val="dk1"/>
              </a:solidFill>
            </a:endParaRPr>
          </a:p>
          <a:p>
            <a:pPr marL="0" indent="0">
              <a:lnSpc>
                <a:spcPct val="115000"/>
              </a:lnSpc>
              <a:buClr>
                <a:schemeClr val="dk1"/>
              </a:buClr>
              <a:buNone/>
            </a:pPr>
            <a:r>
              <a:rPr lang="en-US" dirty="0">
                <a:solidFill>
                  <a:schemeClr val="dk1"/>
                </a:solidFill>
              </a:rPr>
              <a:t>You can combine tests by putting a comma in between tests and filter will combine the two statements as if there is an and statement</a:t>
            </a:r>
            <a:endParaRPr dirty="0">
              <a:solidFill>
                <a:schemeClr val="dk1"/>
              </a:solidFill>
            </a:endParaRPr>
          </a:p>
          <a:p>
            <a:pPr marL="0" indent="0">
              <a:lnSpc>
                <a:spcPct val="115000"/>
              </a:lnSpc>
              <a:buClr>
                <a:schemeClr val="dk1"/>
              </a:buClr>
              <a:buNone/>
            </a:pPr>
            <a:r>
              <a:rPr lang="en-US" dirty="0">
                <a:solidFill>
                  <a:schemeClr val="dk1"/>
                </a:solidFill>
              </a:rPr>
              <a:t>between them</a:t>
            </a:r>
            <a:r>
              <a:rPr lang="en-US" dirty="0"/>
              <a:t>, condition A and condition B. </a:t>
            </a:r>
            <a:endParaRPr dirty="0"/>
          </a:p>
        </p:txBody>
      </p:sp>
      <p:sp>
        <p:nvSpPr>
          <p:cNvPr id="382" name="Google Shape;382;p3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02243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3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You have a variety of operators with which to join two or more logic</a:t>
            </a:r>
            <a:r>
              <a:rPr lang="en-US" baseline="0" dirty="0"/>
              <a:t> statements.</a:t>
            </a:r>
            <a:endParaRPr lang="en-US" dirty="0"/>
          </a:p>
          <a:p>
            <a:pPr marL="0" indent="0">
              <a:buNone/>
            </a:pPr>
            <a:r>
              <a:rPr lang="en-US" dirty="0"/>
              <a:t>You could formally tell filter to join the two logical tests using the ‘&amp;’ symbol. You can include an ‘or’ condition using the pipe character |, e.g. condition A | condition B.</a:t>
            </a:r>
          </a:p>
          <a:p>
            <a:pPr marL="0" indent="0">
              <a:buNone/>
            </a:pPr>
            <a:r>
              <a:rPr lang="en-US" dirty="0"/>
              <a:t>Both in </a:t>
            </a:r>
            <a:r>
              <a:rPr lang="en-US" dirty="0" err="1"/>
              <a:t>dplyr</a:t>
            </a:r>
            <a:r>
              <a:rPr lang="en-US" dirty="0"/>
              <a:t> and throughout R the exclamation point !</a:t>
            </a:r>
            <a:r>
              <a:rPr lang="en-US" baseline="0" dirty="0"/>
              <a:t> is used as a negation. Finally, </a:t>
            </a:r>
            <a:r>
              <a:rPr lang="en-US" baseline="0" dirty="0" err="1"/>
              <a:t>dplyr</a:t>
            </a:r>
            <a:r>
              <a:rPr lang="en-US" baseline="0" dirty="0"/>
              <a:t> supports a convenience function in which you can test if the values in a column match any of a vector of values (equivalent to, say, </a:t>
            </a:r>
            <a:r>
              <a:rPr lang="en-US" baseline="0" dirty="0" err="1"/>
              <a:t>patient_id</a:t>
            </a:r>
            <a:r>
              <a:rPr lang="en-US" baseline="0" dirty="0"/>
              <a:t> equals x, y, or z). This is implemented with the %in% function. For example one could write filter(orders, </a:t>
            </a:r>
            <a:r>
              <a:rPr lang="en-US" baseline="0" dirty="0" err="1"/>
              <a:t>proc_code</a:t>
            </a:r>
            <a:r>
              <a:rPr lang="en-US" baseline="0" dirty="0"/>
              <a:t> %in% c(“BMP”,”COMP”)) to match orders for either a BMP or COMP.</a:t>
            </a:r>
            <a:endParaRPr dirty="0"/>
          </a:p>
        </p:txBody>
      </p:sp>
      <p:sp>
        <p:nvSpPr>
          <p:cNvPr id="400" name="Google Shape;400;p3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18323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a:t>I’ve only listed for you a selection of the available ways you can use helpers with select() to pull out the columns you need for your analysis. For a more complete list, see the select() section on the dplyr cheatsheet,</a:t>
            </a:r>
            <a:endParaRPr/>
          </a:p>
        </p:txBody>
      </p:sp>
      <p:sp>
        <p:nvSpPr>
          <p:cNvPr id="265" name="Google Shape;265;p1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59841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064574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83529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Often when exploring your data you’ll be interested in organizing the rows according to values in</a:t>
            </a:r>
            <a:r>
              <a:rPr lang="en-US" baseline="0" dirty="0"/>
              <a:t> a specific column or columns. That’s what arrange() does. It let’s you focus on the most important parts of your data by rearranging and organizing it.</a:t>
            </a:r>
            <a:endParaRPr lang="en-US" dirty="0"/>
          </a:p>
          <a:p>
            <a:pPr marL="0" indent="0">
              <a:buNone/>
            </a:pP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13188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As</a:t>
            </a:r>
            <a:r>
              <a:rPr lang="en-US" baseline="0" dirty="0"/>
              <a:t> we’ve seen, </a:t>
            </a:r>
            <a:r>
              <a:rPr lang="en-US" baseline="0" dirty="0" err="1"/>
              <a:t>dplyr</a:t>
            </a:r>
            <a:r>
              <a:rPr lang="en-US" baseline="0" dirty="0"/>
              <a:t> functions all have similar syntax and arrange is no exception.  The data frame is your first argument. After that you can list one or more columns, each separated by a column, to arrange the data frame by. </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03557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In this example we are arranging orders data frame by the </a:t>
            </a:r>
            <a:r>
              <a:rPr lang="en-US" baseline="0" dirty="0" err="1"/>
              <a:t>result_time</a:t>
            </a:r>
            <a:r>
              <a:rPr lang="en-US" baseline="0" dirty="0"/>
              <a:t>, which allows us to review the orders in the order in which the results were generated, rather than the seemingly haphazard way they have been exported in this data set. </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27313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Sometimes we’ll be interested in viewing the data in reverse chronological order. By default arrange will order the rows from smallest to largest, from a to z, or from earliest date to latest. We can reverse this by wrapping our column of interest in the </a:t>
            </a:r>
            <a:r>
              <a:rPr lang="en-US" baseline="0" dirty="0" err="1"/>
              <a:t>desc</a:t>
            </a:r>
            <a:r>
              <a:rPr lang="en-US" baseline="0" dirty="0"/>
              <a:t>() function.</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703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After collecting and loading data, almost all datasets need to be cleaned in some way. The </a:t>
            </a:r>
            <a:r>
              <a:rPr lang="en-US" dirty="0" err="1"/>
              <a:t>dplyr</a:t>
            </a:r>
            <a:r>
              <a:rPr lang="en-US" dirty="0"/>
              <a:t> package provides functions to carve, expand, and collapse a data frame that will cover 95% of use cases.</a:t>
            </a:r>
            <a:endParaRPr dirty="0"/>
          </a:p>
        </p:txBody>
      </p:sp>
      <p:sp>
        <p:nvSpPr>
          <p:cNvPr id="44" name="Google Shape;44;p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36302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Let’s say we want to arrange the orders by patient first, and then by date. When listing only one column, ties will be arranged on the basis of the order they appeared in the original data frame. However if two columns are listed then the second column will be used as a tie-breaker. Additional columns can be added to further order tied rows.</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94096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322013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Now that we have a decent toolkit of functions with which to manipulate our data we should take a step back and talk about the data analysis process.</a:t>
            </a:r>
          </a:p>
          <a:p>
            <a:pPr marL="0" indent="0">
              <a:buNone/>
            </a:pPr>
            <a:r>
              <a:rPr lang="en-US" dirty="0"/>
              <a:t>In any real data manipulation task you're probably not  just going to use one verb but you're going to string multiple verbs together into a series of</a:t>
            </a:r>
            <a:r>
              <a:rPr lang="en-US" baseline="0" dirty="0"/>
              <a:t> steps that overall accomplish a goal.</a:t>
            </a:r>
            <a:endParaRPr lang="en-US"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80563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For instance, in the context of the orders data set, one may</a:t>
            </a:r>
            <a:r>
              <a:rPr lang="en-US" baseline="0" dirty="0"/>
              <a:t> investigate the ordering of tests that are not recommended for routine use, such as 1,25 </a:t>
            </a:r>
            <a:r>
              <a:rPr lang="en-US" baseline="0" dirty="0" err="1"/>
              <a:t>dihydroxy</a:t>
            </a:r>
            <a:r>
              <a:rPr lang="en-US" baseline="0" dirty="0"/>
              <a:t> vitamin D. The 25-hydroxy vitamin D level is the preferred test for screening for vitamin D deficiency. The 1,25 </a:t>
            </a:r>
            <a:r>
              <a:rPr lang="en-US" baseline="0" dirty="0" err="1"/>
              <a:t>dihydroxy</a:t>
            </a:r>
            <a:r>
              <a:rPr lang="en-US" baseline="0" dirty="0"/>
              <a:t> vitamin D level is used in rare and unique clinical situations, however it is often ordered by unwitting providers. To determine who is ordering the non-recommended test, one could start by filtering to the relevant test, select the columns that were necessary, and then maybe arrange the rows in a useful way.</a:t>
            </a:r>
            <a:endParaRPr lang="en-US" dirty="0"/>
          </a:p>
          <a:p>
            <a:pPr marL="0" indent="0">
              <a:buNone/>
            </a:pPr>
            <a:r>
              <a:rPr lang="en-US" dirty="0"/>
              <a:t>It’s</a:t>
            </a:r>
            <a:r>
              <a:rPr lang="en-US" baseline="0" dirty="0"/>
              <a:t> easy to see that this analysis requires a lot of typing, and has a lot of redundancy in that we sequentially update the new data frame 125VITD as well progress through the analysis.</a:t>
            </a:r>
            <a:endParaRPr lang="en-US" dirty="0"/>
          </a:p>
        </p:txBody>
      </p:sp>
    </p:spTree>
    <p:extLst>
      <p:ext uri="{BB962C8B-B14F-4D97-AF65-F5344CB8AC3E}">
        <p14:creationId xmlns:p14="http://schemas.microsoft.com/office/powerpoint/2010/main" val="21360389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An</a:t>
            </a:r>
            <a:r>
              <a:rPr lang="en-US" baseline="0" dirty="0"/>
              <a:t> alternative would be to nest these functions one within the other. When nesting functions the innermost function is evaluated first followed sequentially by the next inner ones. We can see that we have made the code much more efficient but at a significant price. The code is really complicated to look at, it’s not at all obvious what the code is trying to accomplish. The arguments for functions are spatially far away from the names of the functions themselves. For instance, the argument for arrange() is </a:t>
            </a:r>
            <a:r>
              <a:rPr lang="en-US" baseline="0" dirty="0" err="1"/>
              <a:t>pref_list_type</a:t>
            </a:r>
            <a:r>
              <a:rPr lang="en-US" baseline="0" dirty="0"/>
              <a:t>, but that’s not easy to see in this snippet of code. What would be helpful when performing fairly typical analyses such as these would be a syntax that was both efficient as well as human readable.</a:t>
            </a:r>
            <a:endParaRPr lang="en-US" dirty="0"/>
          </a:p>
        </p:txBody>
      </p:sp>
    </p:spTree>
    <p:extLst>
      <p:ext uri="{BB962C8B-B14F-4D97-AF65-F5344CB8AC3E}">
        <p14:creationId xmlns:p14="http://schemas.microsoft.com/office/powerpoint/2010/main" val="32967253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This is exactly what the pipe operator</a:t>
            </a:r>
            <a:r>
              <a:rPr lang="en-US" baseline="0" dirty="0"/>
              <a:t> does. The pipe operator does something very simple but at the same time incredible useful. It takes the product of whatever is on the left and puts it into the function on the right. So for instance, the two lines of code in the gray box do exactly the same thing. One advantage that you may notice is that the second snippet of code is immediately far more expressive in human language. You could read the statement as “Take the orders data frame, and then filter the </a:t>
            </a:r>
            <a:r>
              <a:rPr lang="en-US" baseline="0" dirty="0" err="1"/>
              <a:t>patient_id</a:t>
            </a:r>
            <a:r>
              <a:rPr lang="en-US" baseline="0" dirty="0"/>
              <a:t> column to rows containing 508061.”</a:t>
            </a:r>
            <a:endParaRPr lang="en-US" dirty="0"/>
          </a:p>
        </p:txBody>
      </p:sp>
    </p:spTree>
    <p:extLst>
      <p:ext uri="{BB962C8B-B14F-4D97-AF65-F5344CB8AC3E}">
        <p14:creationId xmlns:p14="http://schemas.microsoft.com/office/powerpoint/2010/main" val="25784602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advantage of this is even more clear when performing</a:t>
            </a:r>
            <a:r>
              <a:rPr lang="en-US" baseline="0" dirty="0"/>
              <a:t> a more complicated analysis such as this one. You can take this code, which is essentially illegible, and transform it into the code on the following slide.</a:t>
            </a:r>
            <a:endParaRPr lang="en-US" dirty="0"/>
          </a:p>
        </p:txBody>
      </p:sp>
    </p:spTree>
    <p:extLst>
      <p:ext uri="{BB962C8B-B14F-4D97-AF65-F5344CB8AC3E}">
        <p14:creationId xmlns:p14="http://schemas.microsoft.com/office/powerpoint/2010/main" val="36390098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code here is far more succinct. It self describes what it does since it’s written in a sequential,</a:t>
            </a:r>
            <a:r>
              <a:rPr lang="en-US" baseline="0" dirty="0"/>
              <a:t> essentially human readable format. This makes it easier to construct code as you’re performing analysis since this is how we think about an analytical pipeline. It also makes it much easier to understand when you’re coming back to it  after having put it aside for several months. The pipe operator allows us to form chains of complicated data transformation operations that are made up of very simple, self-contained, building blocks. The goal is to make something complex by joining together many simple things that are easy to understand in isolation.</a:t>
            </a:r>
            <a:endParaRPr lang="en-US" dirty="0"/>
          </a:p>
        </p:txBody>
      </p:sp>
    </p:spTree>
    <p:extLst>
      <p:ext uri="{BB962C8B-B14F-4D97-AF65-F5344CB8AC3E}">
        <p14:creationId xmlns:p14="http://schemas.microsoft.com/office/powerpoint/2010/main" val="1755690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876066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9402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rgbClr val="333333"/>
                </a:solidFill>
                <a:highlight>
                  <a:srgbClr val="FFFFFF"/>
                </a:highlight>
              </a:rPr>
              <a:t>Getting your data into this format requires some upfront work, but that work pays off in the long term. Once you have tidy data and the tidy tools provided by packages in the </a:t>
            </a:r>
            <a:r>
              <a:rPr lang="en-US" sz="600" dirty="0" err="1">
                <a:solidFill>
                  <a:srgbClr val="333333"/>
                </a:solidFill>
                <a:highlight>
                  <a:srgbClr val="FFFFFF"/>
                </a:highlight>
              </a:rPr>
              <a:t>tidyverse</a:t>
            </a:r>
            <a:r>
              <a:rPr lang="en-US" sz="600" dirty="0">
                <a:solidFill>
                  <a:srgbClr val="333333"/>
                </a:solidFill>
                <a:highlight>
                  <a:srgbClr val="FFFFFF"/>
                </a:highlight>
              </a:rPr>
              <a:t>, you will spend much less time munging data from one representation to another, allowing you to spend more time on the analytic questions at hand.</a:t>
            </a:r>
            <a:r>
              <a:rPr lang="en-US" sz="600" dirty="0"/>
              <a:t> The </a:t>
            </a:r>
            <a:r>
              <a:rPr lang="en-US" sz="600" dirty="0" err="1"/>
              <a:t>dplyr</a:t>
            </a:r>
            <a:r>
              <a:rPr lang="en-US" sz="600" dirty="0"/>
              <a:t> package provides functions that begin this process, they help you carve, expand, and collapse data.</a:t>
            </a:r>
          </a:p>
          <a:p>
            <a:pPr marL="0" indent="0">
              <a:lnSpc>
                <a:spcPct val="115000"/>
              </a:lnSpc>
              <a:buClr>
                <a:schemeClr val="dk1"/>
              </a:buClr>
              <a:buNone/>
            </a:pPr>
            <a:endParaRPr lang="en-US" sz="600" dirty="0"/>
          </a:p>
          <a:p>
            <a:pPr marL="0" indent="0">
              <a:lnSpc>
                <a:spcPct val="115000"/>
              </a:lnSpc>
              <a:buClr>
                <a:schemeClr val="dk1"/>
              </a:buClr>
              <a:buNone/>
            </a:pPr>
            <a:endParaRPr lang="en-US" sz="600" dirty="0"/>
          </a:p>
          <a:p>
            <a:pPr marL="0" indent="0">
              <a:buNone/>
            </a:pP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38945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far we’ve covered functions whose primary job is to reshape your data</a:t>
            </a:r>
            <a:r>
              <a:rPr lang="en-US" baseline="0" dirty="0"/>
              <a:t> but don’t fundamentally tell you something about what’s inside of it. </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98581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239708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If you’re interested in orders for basic metabolic panels from September,</a:t>
            </a:r>
            <a:r>
              <a:rPr lang="en-US" baseline="0" dirty="0"/>
              <a:t> then you can do that. However if you want to learn something from your data you have to summarize it. For instance, what if you want to know what your lab’s top three ordered tests are on weekends? You have the right data to answer that question, but we need to derive the answer from it.</a:t>
            </a:r>
            <a:endParaRPr dirty="0"/>
          </a:p>
        </p:txBody>
      </p:sp>
      <p:sp>
        <p:nvSpPr>
          <p:cNvPr id="82" name="Google Shape;82;p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30937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To</a:t>
            </a:r>
            <a:r>
              <a:rPr lang="en-US" baseline="0" dirty="0"/>
              <a:t> answer a question like the one we posed on the previous slide, it can help to break it down into the steps that we need to take to get to the finish line. In this case, we’re going to have to figure out which weekday the tests were ordered. We’ll probably be working with the </a:t>
            </a:r>
            <a:r>
              <a:rPr lang="en-US" baseline="0" dirty="0" err="1"/>
              <a:t>order_time</a:t>
            </a:r>
            <a:r>
              <a:rPr lang="en-US" baseline="0" dirty="0"/>
              <a:t> column for that. Then we’ll have to count the number of orders per test on the weekend. Finally we’ll have to put the in rank order.</a:t>
            </a:r>
            <a:endParaRPr lang="en-US" dirty="0"/>
          </a:p>
        </p:txBody>
      </p:sp>
    </p:spTree>
    <p:extLst>
      <p:ext uri="{BB962C8B-B14F-4D97-AF65-F5344CB8AC3E}">
        <p14:creationId xmlns:p14="http://schemas.microsoft.com/office/powerpoint/2010/main" val="40034723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To answer questions like these we’re going to need a new set of functions whose job is to derive new data from our original data frame. The two work-horse functions in </a:t>
            </a:r>
            <a:r>
              <a:rPr lang="en-US" dirty="0" err="1"/>
              <a:t>dplyr</a:t>
            </a:r>
            <a:r>
              <a:rPr lang="en-US" dirty="0"/>
              <a:t> to accomplish these types of tasks</a:t>
            </a:r>
            <a:r>
              <a:rPr lang="en-US" baseline="0" dirty="0"/>
              <a:t> are mutate() and summarize(). </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51130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We’ll begin with the mutate() function. </a:t>
            </a: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72793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a:t>
            </a:r>
            <a:r>
              <a:rPr lang="en-US" baseline="0" dirty="0"/>
              <a:t> goal of mutate() is very simple. You’ll feed it your original data frame and it’s going to kick out the same data frame with one or more new columns tacked onto the end based on calculations that you specify.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0745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 syntax is going to look familiar to the functions we saw earlier but with a small change. As before,</a:t>
            </a:r>
            <a:r>
              <a:rPr lang="en-US" baseline="0" dirty="0"/>
              <a:t> the first argument is the original data frame, which gets piped into mutate. Then you specify the name of the new column you want to add, you type of an equals sign, and then you write a calculation. This calculation will be run on each row of your data frame and the result will populate each row of the new column.</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5033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Let’s look at an</a:t>
            </a:r>
            <a:r>
              <a:rPr lang="en-US" baseline="0" dirty="0"/>
              <a:t> example. Say we wanted to share our data set with a research collaborator. What we could do is create a new column, called for instance “</a:t>
            </a:r>
            <a:r>
              <a:rPr lang="en-US" baseline="0" dirty="0" err="1"/>
              <a:t>coded_order_id</a:t>
            </a:r>
            <a:r>
              <a:rPr lang="en-US" baseline="0" dirty="0"/>
              <a:t>” and set that equal to half the numeric value contained in </a:t>
            </a:r>
            <a:r>
              <a:rPr lang="en-US" baseline="0" dirty="0" err="1"/>
              <a:t>order_id</a:t>
            </a:r>
            <a:r>
              <a:rPr lang="en-US" baseline="0" dirty="0"/>
              <a:t>. In this situation mutate() would perform that calculation on each row and place the result in a new column at the right most part of our data frame. Note how in this example we essentially treat </a:t>
            </a:r>
            <a:r>
              <a:rPr lang="en-US" baseline="0" dirty="0" err="1"/>
              <a:t>order_id</a:t>
            </a:r>
            <a:r>
              <a:rPr lang="en-US" baseline="0" dirty="0"/>
              <a:t> like it’s a variable. This is a feature of mutate(). We can refer to values in other columns in the same data frame simply by referring to their name.</a:t>
            </a:r>
          </a:p>
          <a:p>
            <a:pPr marL="0" indent="0">
              <a:buNone/>
            </a:pPr>
            <a:endParaRPr lang="en-US" baseline="0" dirty="0"/>
          </a:p>
          <a:p>
            <a:pPr marL="0" indent="0">
              <a:buNone/>
            </a:pPr>
            <a:r>
              <a:rPr lang="en-US" baseline="0" dirty="0"/>
              <a:t>Note: I am not at all suggesting that this is appropriate practice when encrypting your data for sharing with a colleague. </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0140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00803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One of the major advantages of using </a:t>
            </a:r>
            <a:r>
              <a:rPr lang="en-US" dirty="0" err="1"/>
              <a:t>dplyr</a:t>
            </a:r>
            <a:r>
              <a:rPr lang="en-US" dirty="0"/>
              <a:t> functions as the data analysis framework is that these functions all use a common syntax, which makes them easier to learn. </a:t>
            </a:r>
          </a:p>
          <a:p>
            <a:pPr marL="0" indent="0">
              <a:buNone/>
            </a:pPr>
            <a:endParaRPr lang="en-US" dirty="0"/>
          </a:p>
          <a:p>
            <a:pPr marL="0" indent="0">
              <a:buNone/>
            </a:pPr>
            <a:r>
              <a:rPr lang="en-US" dirty="0"/>
              <a:t>Each one will take a</a:t>
            </a:r>
            <a:r>
              <a:rPr lang="en-US" baseline="0" dirty="0"/>
              <a:t> data frame as the first argument, and there will then be other arguments that basically serve as instructions to the function on how to operate on the data frame.</a:t>
            </a:r>
            <a:endParaRPr dirty="0"/>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078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Select provides many convenient ways to specify which columns you want. For instance, you can put the name of two columns separated by a colon mark, and select will return those two columns and all those in between. With select you could put a negative sign in front of a column name or a vector of column names and you'll get back everything except those columns. </a:t>
            </a:r>
            <a:r>
              <a:rPr lang="en-US" dirty="0">
                <a:solidFill>
                  <a:schemeClr val="dk1"/>
                </a:solidFill>
              </a:rPr>
              <a:t>Then there's other functions that you can use inside of select that provide even more flexibility around defining which columns you want. </a:t>
            </a:r>
            <a:r>
              <a:rPr lang="en-US" dirty="0"/>
              <a:t>For instance, you can use special function like </a:t>
            </a:r>
            <a:r>
              <a:rPr lang="en-US" dirty="0" err="1"/>
              <a:t>starts_with</a:t>
            </a:r>
            <a:r>
              <a:rPr lang="en-US" dirty="0"/>
              <a:t> and </a:t>
            </a:r>
            <a:r>
              <a:rPr lang="en-US" dirty="0" err="1"/>
              <a:t>ends_with</a:t>
            </a:r>
            <a:r>
              <a:rPr lang="en-US" dirty="0"/>
              <a:t> to instruct select on which columns you want based on a string.</a:t>
            </a:r>
            <a:endParaRPr dirty="0"/>
          </a:p>
          <a:p>
            <a:pPr marL="0" indent="0">
              <a:buNone/>
            </a:pPr>
            <a:endParaRPr dirty="0"/>
          </a:p>
          <a:p>
            <a:pPr marL="0" indent="0">
              <a:buNone/>
            </a:pPr>
            <a:endParaRPr dirty="0"/>
          </a:p>
        </p:txBody>
      </p:sp>
      <p:sp>
        <p:nvSpPr>
          <p:cNvPr id="232" name="Google Shape;232;p1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72417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8: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a:solidFill>
                  <a:schemeClr val="dk1"/>
                </a:solidFill>
              </a:rPr>
              <a:t>Listed here are additional select helper functions. You can see they allow you to pull out columns whose names have a certain string in them or that match a certain regular expression. If you have a very large data set with many columns selecting variables out of it might be an important task and these functions might make it easier for you to identify desired columns in a more automated fashion.</a:t>
            </a:r>
            <a:endParaRPr dirty="0">
              <a:solidFill>
                <a:schemeClr val="dk1"/>
              </a:solidFill>
            </a:endParaRPr>
          </a:p>
          <a:p>
            <a:pPr marL="0" indent="0">
              <a:buNone/>
            </a:pPr>
            <a:endParaRPr dirty="0"/>
          </a:p>
        </p:txBody>
      </p:sp>
      <p:sp>
        <p:nvSpPr>
          <p:cNvPr id="253" name="Google Shape;253;p18: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41714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a:t>I’ve only listed for you a selection of the available ways you can use helpers with select() to pull out the columns you need for your analysis. For a more complete list, see the select() section on the dplyr cheatsheet,</a:t>
            </a:r>
            <a:endParaRPr/>
          </a:p>
        </p:txBody>
      </p:sp>
      <p:sp>
        <p:nvSpPr>
          <p:cNvPr id="265" name="Google Shape;265;p1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69876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96013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529d3f95bf_0_0:notes"/>
          <p:cNvSpPr txBox="1">
            <a:spLocks noGrp="1"/>
          </p:cNvSpPr>
          <p:nvPr>
            <p:ph type="body" idx="1"/>
          </p:nvPr>
        </p:nvSpPr>
        <p:spPr>
          <a:xfrm>
            <a:off x="731517" y="4560556"/>
            <a:ext cx="5852167" cy="4320534"/>
          </a:xfrm>
          <a:prstGeom prst="rect">
            <a:avLst/>
          </a:prstGeom>
        </p:spPr>
        <p:txBody>
          <a:bodyPr spcFirstLastPara="1" wrap="square" lIns="49232" tIns="49232" rIns="49232" bIns="49232" anchor="t" anchorCtr="0">
            <a:noAutofit/>
          </a:bodyPr>
          <a:lstStyle/>
          <a:p>
            <a:pPr marL="0" indent="0">
              <a:buNone/>
            </a:pPr>
            <a:r>
              <a:rPr lang="en-US"/>
              <a:t>alternative</a:t>
            </a:r>
            <a:endParaRPr/>
          </a:p>
        </p:txBody>
      </p:sp>
      <p:sp>
        <p:nvSpPr>
          <p:cNvPr id="246" name="Google Shape;246;g529d3f95bf_0_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5211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57117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83396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69</a:t>
            </a:fld>
            <a:endParaRPr lang="en-US"/>
          </a:p>
        </p:txBody>
      </p:sp>
    </p:spTree>
    <p:extLst>
      <p:ext uri="{BB962C8B-B14F-4D97-AF65-F5344CB8AC3E}">
        <p14:creationId xmlns:p14="http://schemas.microsoft.com/office/powerpoint/2010/main" val="4114865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The first</a:t>
            </a:r>
            <a:r>
              <a:rPr lang="en-US" baseline="0" dirty="0"/>
              <a:t> set of functions we will explore will be ones whose primary goal is to isolate the data of interest from a large pile of other data.</a:t>
            </a:r>
            <a:endParaRPr lang="en-US" dirty="0"/>
          </a:p>
        </p:txBody>
      </p:sp>
    </p:spTree>
    <p:extLst>
      <p:ext uri="{BB962C8B-B14F-4D97-AF65-F5344CB8AC3E}">
        <p14:creationId xmlns:p14="http://schemas.microsoft.com/office/powerpoint/2010/main" val="3004969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We will start with three functions that are handy ways to find the data you’re interested in the large laboratory datasets regularly dumped on you. Reducing a data set to a subset of columns and/or rows are common operations in data analysis, particularly on the path to answering a specific set of questions about a data set.</a:t>
            </a:r>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1574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54340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9.png"/><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540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006355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539554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4843397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982541898"/>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490791873"/>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1715747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reserve="1">
  <p:cSld name="exercise">
    <p:spTree>
      <p:nvGrpSpPr>
        <p:cNvPr id="1" name="Shape 11"/>
        <p:cNvGrpSpPr/>
        <p:nvPr/>
      </p:nvGrpSpPr>
      <p:grpSpPr>
        <a:xfrm>
          <a:off x="0" y="0"/>
          <a:ext cx="0" cy="0"/>
          <a:chOff x="0" y="0"/>
          <a:chExt cx="0" cy="0"/>
        </a:xfrm>
      </p:grpSpPr>
      <p:sp>
        <p:nvSpPr>
          <p:cNvPr id="7" name="Google Shape;278;p30"/>
          <p:cNvSpPr/>
          <p:nvPr userDrawn="1"/>
        </p:nvSpPr>
        <p:spPr>
          <a:xfrm>
            <a:off x="-60959" y="0"/>
            <a:ext cx="12306300" cy="6928624"/>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12" name="Google Shape;12;p2"/>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540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
        <p:nvSpPr>
          <p:cNvPr id="8" name="Google Shape;281;p30"/>
          <p:cNvSpPr/>
          <p:nvPr userDrawn="1"/>
        </p:nvSpPr>
        <p:spPr>
          <a:xfrm>
            <a:off x="9816708" y="5741095"/>
            <a:ext cx="2256268" cy="100783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48978" tIns="48978" rIns="48978" bIns="48978" anchor="ctr" anchorCtr="0">
            <a:noAutofit/>
          </a:bodyPr>
          <a:lstStyle/>
          <a:p>
            <a:pPr algn="ctr"/>
            <a:endParaRPr sz="5143" dirty="0">
              <a:latin typeface="Courier New"/>
              <a:ea typeface="Courier New"/>
              <a:cs typeface="Courier New"/>
              <a:sym typeface="Courier New"/>
            </a:endParaRPr>
          </a:p>
        </p:txBody>
      </p:sp>
    </p:spTree>
    <p:extLst>
      <p:ext uri="{BB962C8B-B14F-4D97-AF65-F5344CB8AC3E}">
        <p14:creationId xmlns:p14="http://schemas.microsoft.com/office/powerpoint/2010/main" val="5414376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975242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87430054"/>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3198601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09219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2038238" y="620904"/>
            <a:ext cx="8115487" cy="69380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3911" b="0" i="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subTitle" idx="1"/>
          </p:nvPr>
        </p:nvSpPr>
        <p:spPr>
          <a:xfrm>
            <a:off x="1828800" y="3840480"/>
            <a:ext cx="8534479" cy="1714339"/>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32"/>
        <p:cNvGrpSpPr/>
        <p:nvPr/>
      </p:nvGrpSpPr>
      <p:grpSpPr>
        <a:xfrm>
          <a:off x="0" y="0"/>
          <a:ext cx="0" cy="0"/>
          <a:chOff x="0" y="0"/>
          <a:chExt cx="0" cy="0"/>
        </a:xfrm>
      </p:grpSpPr>
      <p:sp>
        <p:nvSpPr>
          <p:cNvPr id="33" name="Google Shape;33;p6"/>
          <p:cNvSpPr/>
          <p:nvPr/>
        </p:nvSpPr>
        <p:spPr>
          <a:xfrm>
            <a:off x="11226800" y="5861641"/>
            <a:ext cx="768303" cy="885375"/>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964"/>
          </a:p>
        </p:txBody>
      </p:sp>
      <p:sp>
        <p:nvSpPr>
          <p:cNvPr id="34" name="Google Shape;34;p6"/>
          <p:cNvSpPr/>
          <p:nvPr/>
        </p:nvSpPr>
        <p:spPr>
          <a:xfrm>
            <a:off x="6632181" y="2969336"/>
            <a:ext cx="3267518" cy="388816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964"/>
          </a:p>
        </p:txBody>
      </p:sp>
      <p:sp>
        <p:nvSpPr>
          <p:cNvPr id="35" name="Google Shape;35;p6"/>
          <p:cNvSpPr/>
          <p:nvPr/>
        </p:nvSpPr>
        <p:spPr>
          <a:xfrm>
            <a:off x="576096" y="2938417"/>
            <a:ext cx="4738810" cy="3919179"/>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964"/>
          </a:p>
        </p:txBody>
      </p:sp>
      <p:sp>
        <p:nvSpPr>
          <p:cNvPr id="36" name="Google Shape;36;p6"/>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609600" y="1577340"/>
            <a:ext cx="5303530" cy="4526357"/>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38" name="Google Shape;38;p6"/>
          <p:cNvSpPr txBox="1">
            <a:spLocks noGrp="1"/>
          </p:cNvSpPr>
          <p:nvPr>
            <p:ph type="body" idx="2"/>
          </p:nvPr>
        </p:nvSpPr>
        <p:spPr>
          <a:xfrm>
            <a:off x="6278880" y="1577340"/>
            <a:ext cx="5303530" cy="4526357"/>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39" name="Google Shape;39;p6"/>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976698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349767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12086304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8250" b="0" i="0" u="none" strike="noStrike" cap="none">
                <a:solidFill>
                  <a:srgbClr val="00549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SzPts val="1400"/>
              <a:buNone/>
              <a:defRPr sz="495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marR="0" lvl="0" algn="ctr"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a:p>
        </p:txBody>
      </p:sp>
      <p:sp>
        <p:nvSpPr>
          <p:cNvPr id="9" name="Google Shape;9;p1"/>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a:p>
        </p:txBody>
      </p:sp>
      <p:sp>
        <p:nvSpPr>
          <p:cNvPr id="10" name="Google Shape;10;p1"/>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964" b="0" i="0" u="none" strike="noStrike" cap="none">
                <a:solidFill>
                  <a:srgbClr val="888888"/>
                </a:solidFill>
              </a:defRPr>
            </a:lvl1pPr>
            <a:lvl2pPr marL="0" marR="0" lvl="1" indent="0" algn="r" rtl="0">
              <a:spcBef>
                <a:spcPts val="0"/>
              </a:spcBef>
              <a:buNone/>
              <a:defRPr sz="964" b="0" i="0" u="none" strike="noStrike" cap="none">
                <a:solidFill>
                  <a:srgbClr val="888888"/>
                </a:solidFill>
              </a:defRPr>
            </a:lvl2pPr>
            <a:lvl3pPr marL="0" marR="0" lvl="2" indent="0" algn="r" rtl="0">
              <a:spcBef>
                <a:spcPts val="0"/>
              </a:spcBef>
              <a:buNone/>
              <a:defRPr sz="964" b="0" i="0" u="none" strike="noStrike" cap="none">
                <a:solidFill>
                  <a:srgbClr val="888888"/>
                </a:solidFill>
              </a:defRPr>
            </a:lvl3pPr>
            <a:lvl4pPr marL="0" marR="0" lvl="3" indent="0" algn="r" rtl="0">
              <a:spcBef>
                <a:spcPts val="0"/>
              </a:spcBef>
              <a:buNone/>
              <a:defRPr sz="964" b="0" i="0" u="none" strike="noStrike" cap="none">
                <a:solidFill>
                  <a:srgbClr val="888888"/>
                </a:solidFill>
              </a:defRPr>
            </a:lvl4pPr>
            <a:lvl5pPr marL="0" marR="0" lvl="4" indent="0" algn="r" rtl="0">
              <a:spcBef>
                <a:spcPts val="0"/>
              </a:spcBef>
              <a:buNone/>
              <a:defRPr sz="964" b="0" i="0" u="none" strike="noStrike" cap="none">
                <a:solidFill>
                  <a:srgbClr val="888888"/>
                </a:solidFill>
              </a:defRPr>
            </a:lvl5pPr>
            <a:lvl6pPr marL="0" marR="0" lvl="5" indent="0" algn="r" rtl="0">
              <a:spcBef>
                <a:spcPts val="0"/>
              </a:spcBef>
              <a:buNone/>
              <a:defRPr sz="964" b="0" i="0" u="none" strike="noStrike" cap="none">
                <a:solidFill>
                  <a:srgbClr val="888888"/>
                </a:solidFill>
              </a:defRPr>
            </a:lvl6pPr>
            <a:lvl7pPr marL="0" marR="0" lvl="6" indent="0" algn="r" rtl="0">
              <a:spcBef>
                <a:spcPts val="0"/>
              </a:spcBef>
              <a:buNone/>
              <a:defRPr sz="964" b="0" i="0" u="none" strike="noStrike" cap="none">
                <a:solidFill>
                  <a:srgbClr val="888888"/>
                </a:solidFill>
              </a:defRPr>
            </a:lvl7pPr>
            <a:lvl8pPr marL="0" marR="0" lvl="7" indent="0" algn="r" rtl="0">
              <a:spcBef>
                <a:spcPts val="0"/>
              </a:spcBef>
              <a:buNone/>
              <a:defRPr sz="964" b="0" i="0" u="none" strike="noStrike" cap="none">
                <a:solidFill>
                  <a:srgbClr val="888888"/>
                </a:solidFill>
              </a:defRPr>
            </a:lvl8pPr>
            <a:lvl9pPr marL="0" marR="0" lvl="8" indent="0" algn="r" rtl="0">
              <a:spcBef>
                <a:spcPts val="0"/>
              </a:spcBef>
              <a:buNone/>
              <a:defRPr sz="964" b="0" i="0" u="none" strike="noStrike" cap="none">
                <a:solidFill>
                  <a:srgbClr val="888888"/>
                </a:solidFill>
              </a:defRPr>
            </a:lvl9pPr>
          </a:lstStyle>
          <a:p>
            <a:fld id="{00000000-1234-1234-1234-123412341234}" type="slidenum">
              <a:rPr lang="en-US" smtClean="0"/>
              <a:pPr/>
              <a:t>‹#›</a:t>
            </a:fld>
            <a:endParaRPr lang="en-US" sz="75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49" r:id="rId3"/>
    <p:sldLayoutId id="2147483650" r:id="rId4"/>
    <p:sldLayoutId id="2147483651" r:id="rId5"/>
    <p:sldLayoutId id="2147483652" r:id="rId6"/>
    <p:sldLayoutId id="2147483655" r:id="rId7"/>
    <p:sldLayoutId id="2147483673" r:id="rId8"/>
    <p:sldLayoutId id="2147483674" r:id="rId9"/>
    <p:sldLayoutId id="2147483676" r:id="rId10"/>
    <p:sldLayoutId id="214748367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2.tiff"/></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xml"/><Relationship Id="rId1" Type="http://schemas.openxmlformats.org/officeDocument/2006/relationships/slideLayout" Target="../slideLayouts/slideLayout18.xml"/><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62.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AF9869F-005C-7747-9353-1738ECD42A7A}"/>
              </a:ext>
            </a:extLst>
          </p:cNvPr>
          <p:cNvSpPr>
            <a:spLocks noGrp="1"/>
          </p:cNvSpPr>
          <p:nvPr>
            <p:ph type="ctrTitle"/>
          </p:nvPr>
        </p:nvSpPr>
        <p:spPr>
          <a:xfrm>
            <a:off x="469392" y="5091873"/>
            <a:ext cx="7772400" cy="1766127"/>
          </a:xfrm>
        </p:spPr>
        <p:txBody>
          <a:bodyPr>
            <a:normAutofit fontScale="90000"/>
          </a:bodyPr>
          <a:lstStyle/>
          <a:p>
            <a:r>
              <a:rPr lang="en-US" b="1" dirty="0"/>
              <a:t>Laboratory Medicine Core Data Analysis</a:t>
            </a:r>
            <a:br>
              <a:rPr lang="en-US" b="1" dirty="0"/>
            </a:br>
            <a:r>
              <a:rPr lang="en-US" dirty="0"/>
              <a:t> </a:t>
            </a:r>
          </a:p>
        </p:txBody>
      </p:sp>
      <p:sp>
        <p:nvSpPr>
          <p:cNvPr id="10" name="Subtitle 2">
            <a:extLst>
              <a:ext uri="{FF2B5EF4-FFF2-40B4-BE49-F238E27FC236}">
                <a16:creationId xmlns:a16="http://schemas.microsoft.com/office/drawing/2014/main" id="{A3059690-FFA6-8B44-A3BE-5E5CDF87329E}"/>
              </a:ext>
            </a:extLst>
          </p:cNvPr>
          <p:cNvSpPr>
            <a:spLocks noGrp="1"/>
          </p:cNvSpPr>
          <p:nvPr>
            <p:ph type="subTitle" idx="1"/>
          </p:nvPr>
        </p:nvSpPr>
        <p:spPr>
          <a:xfrm>
            <a:off x="8610599" y="4804013"/>
            <a:ext cx="3467669" cy="1673756"/>
          </a:xfrm>
        </p:spPr>
        <p:txBody>
          <a:bodyPr>
            <a:normAutofit/>
          </a:bodyPr>
          <a:lstStyle/>
          <a:p>
            <a:r>
              <a:rPr lang="en-US" sz="2800" dirty="0"/>
              <a:t>Lesson 4</a:t>
            </a:r>
          </a:p>
          <a:p>
            <a:r>
              <a:rPr lang="en-US" sz="2800" b="1" dirty="0"/>
              <a:t>Data Wrangling</a:t>
            </a:r>
            <a:endParaRPr lang="en-US" sz="2000" b="1" dirty="0"/>
          </a:p>
        </p:txBody>
      </p:sp>
    </p:spTree>
    <p:extLst>
      <p:ext uri="{BB962C8B-B14F-4D97-AF65-F5344CB8AC3E}">
        <p14:creationId xmlns:p14="http://schemas.microsoft.com/office/powerpoint/2010/main" val="2231196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53;p8"/>
          <p:cNvSpPr txBox="1"/>
          <p:nvPr/>
        </p:nvSpPr>
        <p:spPr>
          <a:xfrm>
            <a:off x="4457085" y="422246"/>
            <a:ext cx="3277829" cy="914464"/>
          </a:xfrm>
          <a:prstGeom prst="rect">
            <a:avLst/>
          </a:prstGeom>
          <a:noFill/>
          <a:ln>
            <a:noFill/>
          </a:ln>
        </p:spPr>
        <p:txBody>
          <a:bodyPr spcFirstLastPara="1" wrap="square" lIns="0" tIns="8504" rIns="0" bIns="0" anchor="t" anchorCtr="0">
            <a:noAutofit/>
          </a:bodyPr>
          <a:lstStyle/>
          <a:p>
            <a:pPr marL="6803"/>
            <a:r>
              <a:rPr lang="en-US" sz="5196" dirty="0">
                <a:solidFill>
                  <a:srgbClr val="005493"/>
                </a:solidFill>
                <a:latin typeface="Calibri"/>
                <a:ea typeface="Calibri"/>
                <a:cs typeface="Calibri"/>
                <a:sym typeface="Calibri"/>
              </a:rPr>
              <a:t>Your Turn 1</a:t>
            </a:r>
            <a:endParaRPr sz="5196" dirty="0">
              <a:latin typeface="Calibri"/>
              <a:ea typeface="Calibri"/>
              <a:cs typeface="Calibri"/>
              <a:sym typeface="Calibri"/>
            </a:endParaRPr>
          </a:p>
        </p:txBody>
      </p:sp>
      <p:sp>
        <p:nvSpPr>
          <p:cNvPr id="6" name="Google Shape;54;p8"/>
          <p:cNvSpPr txBox="1"/>
          <p:nvPr/>
        </p:nvSpPr>
        <p:spPr>
          <a:xfrm>
            <a:off x="3535680" y="2077900"/>
            <a:ext cx="7216140" cy="1386964"/>
          </a:xfrm>
          <a:prstGeom prst="rect">
            <a:avLst/>
          </a:prstGeom>
          <a:noFill/>
          <a:ln>
            <a:noFill/>
          </a:ln>
        </p:spPr>
        <p:txBody>
          <a:bodyPr spcFirstLastPara="1" wrap="square" lIns="0" tIns="6455" rIns="0" bIns="0" anchor="t" anchorCtr="0">
            <a:noAutofit/>
          </a:bodyPr>
          <a:lstStyle/>
          <a:p>
            <a:pPr marL="6803" marR="2721">
              <a:lnSpc>
                <a:spcPct val="134900"/>
              </a:lnSpc>
            </a:pPr>
            <a:r>
              <a:rPr lang="en-US" sz="4400" dirty="0">
                <a:solidFill>
                  <a:srgbClr val="005493"/>
                </a:solidFill>
                <a:latin typeface="Calibri"/>
                <a:ea typeface="Calibri"/>
                <a:cs typeface="Calibri"/>
                <a:sym typeface="Calibri"/>
              </a:rPr>
              <a:t>Open "</a:t>
            </a:r>
            <a:r>
              <a:rPr lang="en-US" sz="4400" b="1" dirty="0">
                <a:solidFill>
                  <a:srgbClr val="005493"/>
                </a:solidFill>
              </a:rPr>
              <a:t>04-Transform.Rmd" </a:t>
            </a:r>
            <a:r>
              <a:rPr lang="en-US" sz="4400" dirty="0">
                <a:solidFill>
                  <a:srgbClr val="005493"/>
                </a:solidFill>
                <a:latin typeface="Calibri"/>
                <a:ea typeface="Calibri"/>
                <a:cs typeface="Calibri"/>
                <a:sym typeface="Calibri"/>
              </a:rPr>
              <a:t>Run the setup chunk</a:t>
            </a:r>
            <a:endParaRPr sz="4400" dirty="0">
              <a:latin typeface="Calibri"/>
              <a:ea typeface="Calibri"/>
              <a:cs typeface="Calibri"/>
              <a:sym typeface="Calibri"/>
            </a:endParaRPr>
          </a:p>
        </p:txBody>
      </p:sp>
      <p:pic>
        <p:nvPicPr>
          <p:cNvPr id="3" name="Picture 2"/>
          <p:cNvPicPr>
            <a:picLocks noChangeAspect="1"/>
          </p:cNvPicPr>
          <p:nvPr/>
        </p:nvPicPr>
        <p:blipFill>
          <a:blip r:embed="rId4"/>
          <a:stretch>
            <a:fillRect/>
          </a:stretch>
        </p:blipFill>
        <p:spPr>
          <a:xfrm>
            <a:off x="2037670" y="4045403"/>
            <a:ext cx="9324975" cy="1314450"/>
          </a:xfrm>
          <a:prstGeom prst="rect">
            <a:avLst/>
          </a:prstGeom>
        </p:spPr>
      </p:pic>
      <p:sp>
        <p:nvSpPr>
          <p:cNvPr id="4" name="Oval 3"/>
          <p:cNvSpPr/>
          <p:nvPr/>
        </p:nvSpPr>
        <p:spPr>
          <a:xfrm>
            <a:off x="10937421" y="4086223"/>
            <a:ext cx="359229" cy="36146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9291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60"/>
        <p:cNvGrpSpPr/>
        <p:nvPr/>
      </p:nvGrpSpPr>
      <p:grpSpPr>
        <a:xfrm>
          <a:off x="0" y="0"/>
          <a:ext cx="0" cy="0"/>
          <a:chOff x="0" y="0"/>
          <a:chExt cx="0" cy="0"/>
        </a:xfrm>
      </p:grpSpPr>
      <p:sp>
        <p:nvSpPr>
          <p:cNvPr id="161" name="Google Shape;161;p19"/>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2" name="Google Shape;162;p19"/>
          <p:cNvSpPr txBox="1">
            <a:spLocks noGrp="1"/>
          </p:cNvSpPr>
          <p:nvPr>
            <p:ph type="title"/>
          </p:nvPr>
        </p:nvSpPr>
        <p:spPr>
          <a:xfrm>
            <a:off x="4277359" y="2519421"/>
            <a:ext cx="3453429" cy="1539482"/>
          </a:xfrm>
          <a:prstGeom prst="rect">
            <a:avLst/>
          </a:prstGeom>
          <a:noFill/>
          <a:ln>
            <a:noFill/>
          </a:ln>
        </p:spPr>
        <p:txBody>
          <a:bodyPr spcFirstLastPara="1" wrap="square" lIns="0" tIns="9522" rIns="0" bIns="0" anchor="t" anchorCtr="0">
            <a:noAutofit/>
          </a:bodyPr>
          <a:lstStyle/>
          <a:p>
            <a:pPr marL="6803"/>
            <a:r>
              <a:rPr lang="en-US" sz="8812">
                <a:solidFill>
                  <a:srgbClr val="F0F0F0"/>
                </a:solidFill>
              </a:rPr>
              <a:t>select()</a:t>
            </a:r>
            <a:endParaRPr sz="8812"/>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5036363" y="680348"/>
            <a:ext cx="2119273"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from a data frame</a:t>
            </a:r>
            <a:endParaRPr sz="2652" dirty="0">
              <a:latin typeface="Calibri"/>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4" name="Google Shape;147;p18"/>
          <p:cNvGraphicFramePr/>
          <p:nvPr>
            <p:extLst>
              <p:ext uri="{D42A27DB-BD31-4B8C-83A1-F6EECF244321}">
                <p14:modId xmlns:p14="http://schemas.microsoft.com/office/powerpoint/2010/main" val="2477289258"/>
              </p:ext>
            </p:extLst>
          </p:nvPr>
        </p:nvGraphicFramePr>
        <p:xfrm>
          <a:off x="1920241" y="2893314"/>
          <a:ext cx="3615684" cy="1876805"/>
        </p:xfrm>
        <a:graphic>
          <a:graphicData uri="http://schemas.openxmlformats.org/drawingml/2006/table">
            <a:tbl>
              <a:tblPr firstRow="1" bandRow="1">
                <a:noFill/>
                <a:tableStyleId>{809C1C93-8995-4D9E-87C8-A8817AF97DB9}</a:tableStyleId>
              </a:tblPr>
              <a:tblGrid>
                <a:gridCol w="723154">
                  <a:extLst>
                    <a:ext uri="{9D8B030D-6E8A-4147-A177-3AD203B41FA5}">
                      <a16:colId xmlns:a16="http://schemas.microsoft.com/office/drawing/2014/main" val="20000"/>
                    </a:ext>
                  </a:extLst>
                </a:gridCol>
                <a:gridCol w="684088">
                  <a:extLst>
                    <a:ext uri="{9D8B030D-6E8A-4147-A177-3AD203B41FA5}">
                      <a16:colId xmlns:a16="http://schemas.microsoft.com/office/drawing/2014/main" val="20001"/>
                    </a:ext>
                  </a:extLst>
                </a:gridCol>
                <a:gridCol w="990222">
                  <a:extLst>
                    <a:ext uri="{9D8B030D-6E8A-4147-A177-3AD203B41FA5}">
                      <a16:colId xmlns:a16="http://schemas.microsoft.com/office/drawing/2014/main" val="20002"/>
                    </a:ext>
                  </a:extLst>
                </a:gridCol>
                <a:gridCol w="1218220">
                  <a:extLst>
                    <a:ext uri="{9D8B030D-6E8A-4147-A177-3AD203B41FA5}">
                      <a16:colId xmlns:a16="http://schemas.microsoft.com/office/drawing/2014/main" val="20003"/>
                    </a:ext>
                  </a:extLst>
                </a:gridCol>
              </a:tblGrid>
              <a:tr h="26811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 name="Google Shape;148;p18"/>
          <p:cNvGraphicFramePr/>
          <p:nvPr>
            <p:extLst>
              <p:ext uri="{D42A27DB-BD31-4B8C-83A1-F6EECF244321}">
                <p14:modId xmlns:p14="http://schemas.microsoft.com/office/powerpoint/2010/main" val="2992880204"/>
              </p:ext>
            </p:extLst>
          </p:nvPr>
        </p:nvGraphicFramePr>
        <p:xfrm>
          <a:off x="7641021" y="2890346"/>
          <a:ext cx="1511814" cy="1879773"/>
        </p:xfrm>
        <a:graphic>
          <a:graphicData uri="http://schemas.openxmlformats.org/drawingml/2006/table">
            <a:tbl>
              <a:tblPr firstRow="1" bandRow="1">
                <a:noFill/>
                <a:tableStyleId>{809C1C93-8995-4D9E-87C8-A8817AF97DB9}</a:tableStyleId>
              </a:tblPr>
              <a:tblGrid>
                <a:gridCol w="743130">
                  <a:extLst>
                    <a:ext uri="{9D8B030D-6E8A-4147-A177-3AD203B41FA5}">
                      <a16:colId xmlns:a16="http://schemas.microsoft.com/office/drawing/2014/main" val="20000"/>
                    </a:ext>
                  </a:extLst>
                </a:gridCol>
                <a:gridCol w="768684">
                  <a:extLst>
                    <a:ext uri="{9D8B030D-6E8A-4147-A177-3AD203B41FA5}">
                      <a16:colId xmlns:a16="http://schemas.microsoft.com/office/drawing/2014/main" val="20001"/>
                    </a:ext>
                  </a:extLst>
                </a:gridCol>
              </a:tblGrid>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2" name="Right Arrow 1"/>
          <p:cNvSpPr/>
          <p:nvPr/>
        </p:nvSpPr>
        <p:spPr>
          <a:xfrm>
            <a:off x="6176993" y="3429000"/>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5236567" y="684400"/>
            <a:ext cx="2119273"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69" name="Google Shape;169;p20"/>
          <p:cNvSpPr/>
          <p:nvPr/>
        </p:nvSpPr>
        <p:spPr>
          <a:xfrm>
            <a:off x="2250090" y="2312216"/>
            <a:ext cx="8196929" cy="809030"/>
          </a:xfrm>
          <a:custGeom>
            <a:avLst/>
            <a:gdLst/>
            <a:ahLst/>
            <a:cxnLst/>
            <a:rect l="l" t="t" r="r" b="b"/>
            <a:pathLst>
              <a:path w="12032615" h="1333500" extrusionOk="0">
                <a:moveTo>
                  <a:pt x="0" y="0"/>
                </a:moveTo>
                <a:lnTo>
                  <a:pt x="12032283" y="0"/>
                </a:lnTo>
                <a:lnTo>
                  <a:pt x="12032283"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70" name="Google Shape;170;p20"/>
          <p:cNvSpPr/>
          <p:nvPr/>
        </p:nvSpPr>
        <p:spPr>
          <a:xfrm>
            <a:off x="2250090" y="2312216"/>
            <a:ext cx="8196929" cy="809030"/>
          </a:xfrm>
          <a:custGeom>
            <a:avLst/>
            <a:gdLst/>
            <a:ahLst/>
            <a:cxnLst/>
            <a:rect l="l" t="t" r="r" b="b"/>
            <a:pathLst>
              <a:path w="12032615" h="1333500" extrusionOk="0">
                <a:moveTo>
                  <a:pt x="0" y="0"/>
                </a:moveTo>
                <a:lnTo>
                  <a:pt x="12032282" y="0"/>
                </a:lnTo>
                <a:lnTo>
                  <a:pt x="12032282"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from a data frame</a:t>
            </a:r>
            <a:endParaRPr sz="2652" dirty="0">
              <a:latin typeface="Calibri"/>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72" name="Google Shape;172;p20"/>
          <p:cNvSpPr/>
          <p:nvPr/>
        </p:nvSpPr>
        <p:spPr>
          <a:xfrm>
            <a:off x="4867705" y="2859504"/>
            <a:ext cx="3840689" cy="232892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3" name="Google Shape;173;p20"/>
          <p:cNvSpPr txBox="1"/>
          <p:nvPr/>
        </p:nvSpPr>
        <p:spPr>
          <a:xfrm>
            <a:off x="4947920" y="3598329"/>
            <a:ext cx="3760474" cy="1482306"/>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extract</a:t>
            </a:r>
            <a:endParaRPr sz="2800" dirty="0">
              <a:latin typeface="Trebuchet MS"/>
              <a:ea typeface="Trebuchet MS"/>
              <a:cs typeface="Trebuchet MS"/>
              <a:sym typeface="Trebuchet MS"/>
            </a:endParaRPr>
          </a:p>
          <a:p>
            <a:pPr algn="ctr">
              <a:lnSpc>
                <a:spcPct val="116753"/>
              </a:lnSpc>
            </a:pPr>
            <a:r>
              <a:rPr lang="en-US" sz="2800" dirty="0">
                <a:solidFill>
                  <a:srgbClr val="FFFFFF"/>
                </a:solidFill>
                <a:latin typeface="Calibri"/>
                <a:ea typeface="Calibri"/>
                <a:cs typeface="Calibri"/>
                <a:sym typeface="Calibri"/>
              </a:rPr>
              <a:t>(or a select helper) function)</a:t>
            </a:r>
            <a:endParaRPr sz="2800" dirty="0">
              <a:latin typeface="Calibri"/>
              <a:ea typeface="Calibri"/>
              <a:cs typeface="Calibri"/>
              <a:sym typeface="Calibri"/>
            </a:endParaRPr>
          </a:p>
        </p:txBody>
      </p:sp>
      <p:sp>
        <p:nvSpPr>
          <p:cNvPr id="17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1"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1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3" name="Rectangle 2"/>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4" name="Google Shape;139;p17"/>
          <p:cNvSpPr/>
          <p:nvPr/>
        </p:nvSpPr>
        <p:spPr>
          <a:xfrm>
            <a:off x="184382" y="2859626"/>
            <a:ext cx="2138765" cy="229079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89234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747605"/>
              <a:gd name="connsiteY0" fmla="*/ 825308 h 2143901"/>
              <a:gd name="connsiteX1" fmla="*/ 263725 w 1747605"/>
              <a:gd name="connsiteY1" fmla="*/ 561583 h 2143901"/>
              <a:gd name="connsiteX2" fmla="*/ 892349 w 1747605"/>
              <a:gd name="connsiteY2" fmla="*/ 551423 h 2143901"/>
              <a:gd name="connsiteX3" fmla="*/ 1747605 w 1747605"/>
              <a:gd name="connsiteY3" fmla="*/ 0 h 2143901"/>
              <a:gd name="connsiteX4" fmla="*/ 1072631 w 1747605"/>
              <a:gd name="connsiteY4" fmla="*/ 555999 h 2143901"/>
              <a:gd name="connsiteX5" fmla="*/ 1402286 w 1747605"/>
              <a:gd name="connsiteY5" fmla="*/ 561583 h 2143901"/>
              <a:gd name="connsiteX6" fmla="*/ 1666011 w 1747605"/>
              <a:gd name="connsiteY6" fmla="*/ 825308 h 2143901"/>
              <a:gd name="connsiteX7" fmla="*/ 1666011 w 1747605"/>
              <a:gd name="connsiteY7" fmla="*/ 825303 h 2143901"/>
              <a:gd name="connsiteX8" fmla="*/ 1666011 w 1747605"/>
              <a:gd name="connsiteY8" fmla="*/ 825303 h 2143901"/>
              <a:gd name="connsiteX9" fmla="*/ 1666011 w 1747605"/>
              <a:gd name="connsiteY9" fmla="*/ 1220882 h 2143901"/>
              <a:gd name="connsiteX10" fmla="*/ 1666011 w 1747605"/>
              <a:gd name="connsiteY10" fmla="*/ 1880176 h 2143901"/>
              <a:gd name="connsiteX11" fmla="*/ 1402286 w 1747605"/>
              <a:gd name="connsiteY11" fmla="*/ 2143901 h 2143901"/>
              <a:gd name="connsiteX12" fmla="*/ 694171 w 1747605"/>
              <a:gd name="connsiteY12" fmla="*/ 2143901 h 2143901"/>
              <a:gd name="connsiteX13" fmla="*/ 277669 w 1747605"/>
              <a:gd name="connsiteY13" fmla="*/ 2143901 h 2143901"/>
              <a:gd name="connsiteX14" fmla="*/ 277669 w 1747605"/>
              <a:gd name="connsiteY14" fmla="*/ 2143901 h 2143901"/>
              <a:gd name="connsiteX15" fmla="*/ 263725 w 1747605"/>
              <a:gd name="connsiteY15" fmla="*/ 2143901 h 2143901"/>
              <a:gd name="connsiteX16" fmla="*/ 0 w 1747605"/>
              <a:gd name="connsiteY16" fmla="*/ 1880176 h 2143901"/>
              <a:gd name="connsiteX17" fmla="*/ 0 w 1747605"/>
              <a:gd name="connsiteY17" fmla="*/ 1220882 h 2143901"/>
              <a:gd name="connsiteX18" fmla="*/ 0 w 1747605"/>
              <a:gd name="connsiteY18" fmla="*/ 825303 h 2143901"/>
              <a:gd name="connsiteX19" fmla="*/ 0 w 1747605"/>
              <a:gd name="connsiteY19" fmla="*/ 825303 h 2143901"/>
              <a:gd name="connsiteX20" fmla="*/ 0 w 1747605"/>
              <a:gd name="connsiteY20" fmla="*/ 825308 h 214390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072631 w 2138765"/>
              <a:gd name="connsiteY4" fmla="*/ 930119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138671 w 2138765"/>
              <a:gd name="connsiteY4" fmla="*/ 941287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38765" h="2518021">
                <a:moveTo>
                  <a:pt x="0" y="1199428"/>
                </a:moveTo>
                <a:cubicBezTo>
                  <a:pt x="0" y="1053777"/>
                  <a:pt x="118074" y="935703"/>
                  <a:pt x="263725" y="935703"/>
                </a:cubicBezTo>
                <a:lnTo>
                  <a:pt x="892349" y="925543"/>
                </a:lnTo>
                <a:lnTo>
                  <a:pt x="2138765" y="0"/>
                </a:lnTo>
                <a:lnTo>
                  <a:pt x="1138671" y="941287"/>
                </a:lnTo>
                <a:cubicBezTo>
                  <a:pt x="1401803" y="941287"/>
                  <a:pt x="1139154" y="935703"/>
                  <a:pt x="1402286" y="935703"/>
                </a:cubicBezTo>
                <a:cubicBezTo>
                  <a:pt x="1547937" y="935703"/>
                  <a:pt x="1666011" y="1053777"/>
                  <a:pt x="1666011" y="1199428"/>
                </a:cubicBezTo>
                <a:lnTo>
                  <a:pt x="1666011" y="1199423"/>
                </a:lnTo>
                <a:lnTo>
                  <a:pt x="1666011" y="1199423"/>
                </a:lnTo>
                <a:lnTo>
                  <a:pt x="1666011" y="1595002"/>
                </a:lnTo>
                <a:lnTo>
                  <a:pt x="1666011" y="2254296"/>
                </a:lnTo>
                <a:cubicBezTo>
                  <a:pt x="1666011" y="2399947"/>
                  <a:pt x="1547937" y="2518021"/>
                  <a:pt x="1402286" y="2518021"/>
                </a:cubicBezTo>
                <a:lnTo>
                  <a:pt x="694171" y="2518021"/>
                </a:lnTo>
                <a:lnTo>
                  <a:pt x="277669" y="2518021"/>
                </a:lnTo>
                <a:lnTo>
                  <a:pt x="277669" y="2518021"/>
                </a:lnTo>
                <a:lnTo>
                  <a:pt x="263725" y="2518021"/>
                </a:lnTo>
                <a:cubicBezTo>
                  <a:pt x="118074" y="2518021"/>
                  <a:pt x="0" y="2399947"/>
                  <a:pt x="0" y="2254296"/>
                </a:cubicBezTo>
                <a:lnTo>
                  <a:pt x="0" y="1595002"/>
                </a:lnTo>
                <a:lnTo>
                  <a:pt x="0" y="1199423"/>
                </a:lnTo>
                <a:lnTo>
                  <a:pt x="0" y="1199423"/>
                </a:lnTo>
                <a:lnTo>
                  <a:pt x="0" y="1199428"/>
                </a:lnTo>
                <a:close/>
              </a:path>
            </a:pathLst>
          </a:custGeom>
          <a:solidFill>
            <a:srgbClr val="929292"/>
          </a:solidFill>
          <a:ln>
            <a:noFill/>
          </a:ln>
        </p:spPr>
        <p:txBody>
          <a:bodyPr spcFirstLastPara="1" wrap="square" lIns="0" tIns="0" rIns="0" bIns="0" anchor="t" anchorCtr="0">
            <a:noAutofit/>
          </a:bodyPr>
          <a:lstStyle/>
          <a:p>
            <a:endParaRPr sz="964"/>
          </a:p>
        </p:txBody>
      </p:sp>
      <p:sp>
        <p:nvSpPr>
          <p:cNvPr id="15" name="Google Shape;140;p17"/>
          <p:cNvSpPr txBox="1"/>
          <p:nvPr/>
        </p:nvSpPr>
        <p:spPr>
          <a:xfrm>
            <a:off x="365495" y="3879701"/>
            <a:ext cx="1671911" cy="997618"/>
          </a:xfrm>
          <a:prstGeom prst="rect">
            <a:avLst/>
          </a:prstGeom>
          <a:noFill/>
          <a:ln>
            <a:noFill/>
          </a:ln>
        </p:spPr>
        <p:txBody>
          <a:bodyPr spcFirstLastPara="1" wrap="square" lIns="0" tIns="8504" rIns="0" bIns="0" anchor="t" anchorCtr="0">
            <a:noAutofit/>
          </a:bodyPr>
          <a:lstStyle/>
          <a:p>
            <a:pPr marL="6803"/>
            <a:r>
              <a:rPr lang="en-US" sz="2800" b="1" dirty="0" err="1">
                <a:solidFill>
                  <a:srgbClr val="FFFFFF"/>
                </a:solidFill>
                <a:latin typeface="Trebuchet MS"/>
                <a:ea typeface="Trebuchet MS"/>
                <a:cs typeface="Trebuchet MS"/>
                <a:sym typeface="Trebuchet MS"/>
              </a:rPr>
              <a:t>dplyr</a:t>
            </a:r>
            <a:r>
              <a:rPr lang="en-US" sz="2800" b="1" dirty="0">
                <a:solidFill>
                  <a:srgbClr val="FFFFFF"/>
                </a:solidFill>
                <a:latin typeface="Trebuchet MS"/>
                <a:ea typeface="Trebuchet MS"/>
                <a:cs typeface="Trebuchet MS"/>
                <a:sym typeface="Trebuchet MS"/>
              </a:rPr>
              <a:t> function</a:t>
            </a:r>
            <a:endParaRPr sz="2800" dirty="0">
              <a:latin typeface="Trebuchet MS"/>
              <a:ea typeface="Trebuchet MS"/>
              <a:cs typeface="Trebuchet MS"/>
              <a:sym typeface="Trebuchet MS"/>
            </a:endParaRPr>
          </a:p>
        </p:txBody>
      </p:sp>
    </p:spTree>
    <p:extLst>
      <p:ext uri="{BB962C8B-B14F-4D97-AF65-F5344CB8AC3E}">
        <p14:creationId xmlns:p14="http://schemas.microsoft.com/office/powerpoint/2010/main" val="2658219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5051457" y="632363"/>
            <a:ext cx="2115209"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82" name="Google Shape;182;p21"/>
          <p:cNvSpPr txBox="1"/>
          <p:nvPr/>
        </p:nvSpPr>
        <p:spPr>
          <a:xfrm>
            <a:off x="2886228" y="1725726"/>
            <a:ext cx="4672812" cy="472821"/>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by name.</a:t>
            </a:r>
            <a:endParaRPr sz="3200"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2250089" y="2338959"/>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130712" y="2418375"/>
            <a:ext cx="9690716"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description, department</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3" name="Google Shape;172;p20"/>
          <p:cNvSpPr/>
          <p:nvPr/>
        </p:nvSpPr>
        <p:spPr>
          <a:xfrm>
            <a:off x="4867705" y="2996663"/>
            <a:ext cx="3840688" cy="219176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4"/>
              <a:gd name="connsiteY0" fmla="*/ 994895 h 3612616"/>
              <a:gd name="connsiteX1" fmla="*/ 356337 w 7169284"/>
              <a:gd name="connsiteY1" fmla="*/ 994895 h 3612616"/>
              <a:gd name="connsiteX2" fmla="*/ 307986 w 7169284"/>
              <a:gd name="connsiteY2" fmla="*/ 998148 h 3612616"/>
              <a:gd name="connsiteX3" fmla="*/ 261611 w 7169284"/>
              <a:gd name="connsiteY3" fmla="*/ 1007624 h 3612616"/>
              <a:gd name="connsiteX4" fmla="*/ 217637 w 7169284"/>
              <a:gd name="connsiteY4" fmla="*/ 1022898 h 3612616"/>
              <a:gd name="connsiteX5" fmla="*/ 176489 w 7169284"/>
              <a:gd name="connsiteY5" fmla="*/ 1043546 h 3612616"/>
              <a:gd name="connsiteX6" fmla="*/ 138592 w 7169284"/>
              <a:gd name="connsiteY6" fmla="*/ 1069144 h 3612616"/>
              <a:gd name="connsiteX7" fmla="*/ 104371 w 7169284"/>
              <a:gd name="connsiteY7" fmla="*/ 1099266 h 3612616"/>
              <a:gd name="connsiteX8" fmla="*/ 74249 w 7169284"/>
              <a:gd name="connsiteY8" fmla="*/ 1133487 h 3612616"/>
              <a:gd name="connsiteX9" fmla="*/ 48651 w 7169284"/>
              <a:gd name="connsiteY9" fmla="*/ 1171384 h 3612616"/>
              <a:gd name="connsiteX10" fmla="*/ 28003 w 7169284"/>
              <a:gd name="connsiteY10" fmla="*/ 1212532 h 3612616"/>
              <a:gd name="connsiteX11" fmla="*/ 12729 w 7169284"/>
              <a:gd name="connsiteY11" fmla="*/ 1256506 h 3612616"/>
              <a:gd name="connsiteX12" fmla="*/ 3253 w 7169284"/>
              <a:gd name="connsiteY12" fmla="*/ 1302881 h 3612616"/>
              <a:gd name="connsiteX13" fmla="*/ 0 w 7169284"/>
              <a:gd name="connsiteY13" fmla="*/ 1351232 h 3612616"/>
              <a:gd name="connsiteX14" fmla="*/ 0 w 7169284"/>
              <a:gd name="connsiteY14" fmla="*/ 3256279 h 3612616"/>
              <a:gd name="connsiteX15" fmla="*/ 3253 w 7169284"/>
              <a:gd name="connsiteY15" fmla="*/ 3304631 h 3612616"/>
              <a:gd name="connsiteX16" fmla="*/ 12729 w 7169284"/>
              <a:gd name="connsiteY16" fmla="*/ 3351006 h 3612616"/>
              <a:gd name="connsiteX17" fmla="*/ 28003 w 7169284"/>
              <a:gd name="connsiteY17" fmla="*/ 3394979 h 3612616"/>
              <a:gd name="connsiteX18" fmla="*/ 48651 w 7169284"/>
              <a:gd name="connsiteY18" fmla="*/ 3436127 h 3612616"/>
              <a:gd name="connsiteX19" fmla="*/ 74249 w 7169284"/>
              <a:gd name="connsiteY19" fmla="*/ 3474024 h 3612616"/>
              <a:gd name="connsiteX20" fmla="*/ 104371 w 7169284"/>
              <a:gd name="connsiteY20" fmla="*/ 3508245 h 3612616"/>
              <a:gd name="connsiteX21" fmla="*/ 138592 w 7169284"/>
              <a:gd name="connsiteY21" fmla="*/ 3538367 h 3612616"/>
              <a:gd name="connsiteX22" fmla="*/ 176489 w 7169284"/>
              <a:gd name="connsiteY22" fmla="*/ 3563964 h 3612616"/>
              <a:gd name="connsiteX23" fmla="*/ 217637 w 7169284"/>
              <a:gd name="connsiteY23" fmla="*/ 3584612 h 3612616"/>
              <a:gd name="connsiteX24" fmla="*/ 261611 w 7169284"/>
              <a:gd name="connsiteY24" fmla="*/ 3599887 h 3612616"/>
              <a:gd name="connsiteX25" fmla="*/ 307986 w 7169284"/>
              <a:gd name="connsiteY25" fmla="*/ 3609363 h 3612616"/>
              <a:gd name="connsiteX26" fmla="*/ 356337 w 7169284"/>
              <a:gd name="connsiteY26" fmla="*/ 3612616 h 3612616"/>
              <a:gd name="connsiteX27" fmla="*/ 6812950 w 7169284"/>
              <a:gd name="connsiteY27" fmla="*/ 3612616 h 3612616"/>
              <a:gd name="connsiteX28" fmla="*/ 6861301 w 7169284"/>
              <a:gd name="connsiteY28" fmla="*/ 3609363 h 3612616"/>
              <a:gd name="connsiteX29" fmla="*/ 6907675 w 7169284"/>
              <a:gd name="connsiteY29" fmla="*/ 3599887 h 3612616"/>
              <a:gd name="connsiteX30" fmla="*/ 6951648 w 7169284"/>
              <a:gd name="connsiteY30" fmla="*/ 3584612 h 3612616"/>
              <a:gd name="connsiteX31" fmla="*/ 6992795 w 7169284"/>
              <a:gd name="connsiteY31" fmla="*/ 3563964 h 3612616"/>
              <a:gd name="connsiteX32" fmla="*/ 7030692 w 7169284"/>
              <a:gd name="connsiteY32" fmla="*/ 3538367 h 3612616"/>
              <a:gd name="connsiteX33" fmla="*/ 7064914 w 7169284"/>
              <a:gd name="connsiteY33" fmla="*/ 3508245 h 3612616"/>
              <a:gd name="connsiteX34" fmla="*/ 7095036 w 7169284"/>
              <a:gd name="connsiteY34" fmla="*/ 3474024 h 3612616"/>
              <a:gd name="connsiteX35" fmla="*/ 7120633 w 7169284"/>
              <a:gd name="connsiteY35" fmla="*/ 3436127 h 3612616"/>
              <a:gd name="connsiteX36" fmla="*/ 7141281 w 7169284"/>
              <a:gd name="connsiteY36" fmla="*/ 3394979 h 3612616"/>
              <a:gd name="connsiteX37" fmla="*/ 7156556 w 7169284"/>
              <a:gd name="connsiteY37" fmla="*/ 3351006 h 3612616"/>
              <a:gd name="connsiteX38" fmla="*/ 7166032 w 7169284"/>
              <a:gd name="connsiteY38" fmla="*/ 3304631 h 3612616"/>
              <a:gd name="connsiteX39" fmla="*/ 7169285 w 7169284"/>
              <a:gd name="connsiteY39" fmla="*/ 3256279 h 3612616"/>
              <a:gd name="connsiteX40" fmla="*/ 7169285 w 7169284"/>
              <a:gd name="connsiteY40" fmla="*/ 1351232 h 3612616"/>
              <a:gd name="connsiteX41" fmla="*/ 7166032 w 7169284"/>
              <a:gd name="connsiteY41" fmla="*/ 1302881 h 3612616"/>
              <a:gd name="connsiteX42" fmla="*/ 7156556 w 7169284"/>
              <a:gd name="connsiteY42" fmla="*/ 1256506 h 3612616"/>
              <a:gd name="connsiteX43" fmla="*/ 7141281 w 7169284"/>
              <a:gd name="connsiteY43" fmla="*/ 1212532 h 3612616"/>
              <a:gd name="connsiteX44" fmla="*/ 7120633 w 7169284"/>
              <a:gd name="connsiteY44" fmla="*/ 1171384 h 3612616"/>
              <a:gd name="connsiteX45" fmla="*/ 7095036 w 7169284"/>
              <a:gd name="connsiteY45" fmla="*/ 1133487 h 3612616"/>
              <a:gd name="connsiteX46" fmla="*/ 7064914 w 7169284"/>
              <a:gd name="connsiteY46" fmla="*/ 1099266 h 3612616"/>
              <a:gd name="connsiteX47" fmla="*/ 7030692 w 7169284"/>
              <a:gd name="connsiteY47" fmla="*/ 1069144 h 3612616"/>
              <a:gd name="connsiteX48" fmla="*/ 6992795 w 7169284"/>
              <a:gd name="connsiteY48" fmla="*/ 1043546 h 3612616"/>
              <a:gd name="connsiteX49" fmla="*/ 6951648 w 7169284"/>
              <a:gd name="connsiteY49" fmla="*/ 1022898 h 3612616"/>
              <a:gd name="connsiteX50" fmla="*/ 6907675 w 7169284"/>
              <a:gd name="connsiteY50" fmla="*/ 1007624 h 3612616"/>
              <a:gd name="connsiteX51" fmla="*/ 6861301 w 7169284"/>
              <a:gd name="connsiteY51" fmla="*/ 998148 h 3612616"/>
              <a:gd name="connsiteX52" fmla="*/ 6812950 w 7169284"/>
              <a:gd name="connsiteY52" fmla="*/ 994895 h 3612616"/>
              <a:gd name="connsiteX0" fmla="*/ 3827891 w 7169284"/>
              <a:gd name="connsiteY0" fmla="*/ 0 h 3612616"/>
              <a:gd name="connsiteX1" fmla="*/ 2348194 w 7169284"/>
              <a:gd name="connsiteY1" fmla="*/ 1011641 h 3612616"/>
              <a:gd name="connsiteX2" fmla="*/ 2993816 w 7169284"/>
              <a:gd name="connsiteY2" fmla="*/ 1011641 h 3612616"/>
              <a:gd name="connsiteX3" fmla="*/ 3827891 w 7169284"/>
              <a:gd name="connsiteY3" fmla="*/ 0 h 3612616"/>
            </a:gdLst>
            <a:ahLst/>
            <a:cxnLst>
              <a:cxn ang="0">
                <a:pos x="connsiteX0" y="connsiteY0"/>
              </a:cxn>
              <a:cxn ang="0">
                <a:pos x="connsiteX1" y="connsiteY1"/>
              </a:cxn>
              <a:cxn ang="0">
                <a:pos x="connsiteX2" y="connsiteY2"/>
              </a:cxn>
              <a:cxn ang="0">
                <a:pos x="connsiteX3" y="connsiteY3"/>
              </a:cxn>
            </a:cxnLst>
            <a:rect l="l" t="t" r="r" b="b"/>
            <a:pathLst>
              <a:path w="7169284" h="3612616" extrusionOk="0">
                <a:moveTo>
                  <a:pt x="6812950" y="994895"/>
                </a:moveTo>
                <a:lnTo>
                  <a:pt x="356337" y="994895"/>
                </a:lnTo>
                <a:lnTo>
                  <a:pt x="307986" y="998148"/>
                </a:lnTo>
                <a:lnTo>
                  <a:pt x="261611" y="1007624"/>
                </a:lnTo>
                <a:lnTo>
                  <a:pt x="217637" y="1022898"/>
                </a:lnTo>
                <a:lnTo>
                  <a:pt x="176489" y="1043546"/>
                </a:lnTo>
                <a:lnTo>
                  <a:pt x="138592" y="1069144"/>
                </a:lnTo>
                <a:lnTo>
                  <a:pt x="104371" y="1099266"/>
                </a:lnTo>
                <a:lnTo>
                  <a:pt x="74249" y="1133487"/>
                </a:lnTo>
                <a:lnTo>
                  <a:pt x="48651" y="1171384"/>
                </a:lnTo>
                <a:lnTo>
                  <a:pt x="28003" y="1212532"/>
                </a:lnTo>
                <a:lnTo>
                  <a:pt x="12729" y="1256506"/>
                </a:lnTo>
                <a:lnTo>
                  <a:pt x="3253" y="1302881"/>
                </a:lnTo>
                <a:lnTo>
                  <a:pt x="0" y="1351232"/>
                </a:lnTo>
                <a:lnTo>
                  <a:pt x="0" y="3256279"/>
                </a:lnTo>
                <a:lnTo>
                  <a:pt x="3253" y="3304631"/>
                </a:lnTo>
                <a:lnTo>
                  <a:pt x="12729" y="3351006"/>
                </a:lnTo>
                <a:lnTo>
                  <a:pt x="28003" y="3394979"/>
                </a:lnTo>
                <a:lnTo>
                  <a:pt x="48651" y="3436127"/>
                </a:lnTo>
                <a:lnTo>
                  <a:pt x="74249" y="3474024"/>
                </a:lnTo>
                <a:lnTo>
                  <a:pt x="104371" y="3508245"/>
                </a:lnTo>
                <a:lnTo>
                  <a:pt x="138592" y="3538367"/>
                </a:lnTo>
                <a:lnTo>
                  <a:pt x="176489" y="3563964"/>
                </a:lnTo>
                <a:lnTo>
                  <a:pt x="217637" y="3584612"/>
                </a:lnTo>
                <a:lnTo>
                  <a:pt x="261611" y="3599887"/>
                </a:lnTo>
                <a:lnTo>
                  <a:pt x="307986" y="3609363"/>
                </a:lnTo>
                <a:lnTo>
                  <a:pt x="356337" y="3612616"/>
                </a:lnTo>
                <a:lnTo>
                  <a:pt x="6812950" y="3612616"/>
                </a:lnTo>
                <a:lnTo>
                  <a:pt x="6861301" y="3609363"/>
                </a:lnTo>
                <a:lnTo>
                  <a:pt x="6907675" y="3599887"/>
                </a:lnTo>
                <a:lnTo>
                  <a:pt x="6951648" y="3584612"/>
                </a:lnTo>
                <a:lnTo>
                  <a:pt x="6992795" y="3563964"/>
                </a:lnTo>
                <a:lnTo>
                  <a:pt x="7030692" y="3538367"/>
                </a:lnTo>
                <a:lnTo>
                  <a:pt x="7064914" y="3508245"/>
                </a:lnTo>
                <a:lnTo>
                  <a:pt x="7095036" y="3474024"/>
                </a:lnTo>
                <a:lnTo>
                  <a:pt x="7120633" y="3436127"/>
                </a:lnTo>
                <a:lnTo>
                  <a:pt x="7141281" y="3394979"/>
                </a:lnTo>
                <a:lnTo>
                  <a:pt x="7156556" y="3351006"/>
                </a:lnTo>
                <a:lnTo>
                  <a:pt x="7166032" y="3304631"/>
                </a:lnTo>
                <a:lnTo>
                  <a:pt x="7169285" y="3256279"/>
                </a:lnTo>
                <a:lnTo>
                  <a:pt x="7169285" y="1351232"/>
                </a:lnTo>
                <a:lnTo>
                  <a:pt x="7166032" y="1302881"/>
                </a:lnTo>
                <a:lnTo>
                  <a:pt x="7156556" y="1256506"/>
                </a:lnTo>
                <a:lnTo>
                  <a:pt x="7141281" y="1212532"/>
                </a:lnTo>
                <a:lnTo>
                  <a:pt x="7120633" y="1171384"/>
                </a:lnTo>
                <a:lnTo>
                  <a:pt x="7095036" y="1133487"/>
                </a:lnTo>
                <a:lnTo>
                  <a:pt x="7064914" y="1099266"/>
                </a:lnTo>
                <a:lnTo>
                  <a:pt x="7030692" y="1069144"/>
                </a:lnTo>
                <a:lnTo>
                  <a:pt x="6992795" y="1043546"/>
                </a:lnTo>
                <a:lnTo>
                  <a:pt x="6951648" y="1022898"/>
                </a:lnTo>
                <a:lnTo>
                  <a:pt x="6907675" y="1007624"/>
                </a:lnTo>
                <a:lnTo>
                  <a:pt x="6861301" y="998148"/>
                </a:lnTo>
                <a:lnTo>
                  <a:pt x="6812950" y="994895"/>
                </a:lnTo>
                <a:close/>
              </a:path>
              <a:path w="7169284" h="3612616" extrusionOk="0">
                <a:moveTo>
                  <a:pt x="3827891" y="0"/>
                </a:moveTo>
                <a:lnTo>
                  <a:pt x="2348194" y="1011641"/>
                </a:lnTo>
                <a:lnTo>
                  <a:pt x="2993816" y="1011641"/>
                </a:lnTo>
                <a:lnTo>
                  <a:pt x="38278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4" name="Google Shape;173;p20"/>
          <p:cNvSpPr txBox="1"/>
          <p:nvPr/>
        </p:nvSpPr>
        <p:spPr>
          <a:xfrm>
            <a:off x="4947920" y="3598329"/>
            <a:ext cx="3760474" cy="1482306"/>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extract</a:t>
            </a:r>
            <a:endParaRPr sz="2800" dirty="0">
              <a:latin typeface="Trebuchet MS"/>
              <a:ea typeface="Trebuchet MS"/>
              <a:cs typeface="Trebuchet MS"/>
              <a:sym typeface="Trebuchet MS"/>
            </a:endParaRPr>
          </a:p>
          <a:p>
            <a:pPr algn="ctr">
              <a:lnSpc>
                <a:spcPct val="116753"/>
              </a:lnSpc>
            </a:pPr>
            <a:r>
              <a:rPr lang="en-US" sz="2800" dirty="0">
                <a:solidFill>
                  <a:srgbClr val="FFFFFF"/>
                </a:solidFill>
                <a:latin typeface="Calibri"/>
                <a:ea typeface="Calibri"/>
                <a:cs typeface="Calibri"/>
                <a:sym typeface="Calibri"/>
              </a:rPr>
              <a:t>(or a select helper) function)</a:t>
            </a:r>
            <a:endParaRPr sz="2800" dirty="0">
              <a:latin typeface="Calibri"/>
              <a:ea typeface="Calibri"/>
              <a:cs typeface="Calibri"/>
              <a:sym typeface="Calibri"/>
            </a:endParaRPr>
          </a:p>
        </p:txBody>
      </p:sp>
      <p:sp>
        <p:nvSpPr>
          <p:cNvPr id="1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6" name="Google Shape;137;p17"/>
          <p:cNvSpPr/>
          <p:nvPr/>
        </p:nvSpPr>
        <p:spPr>
          <a:xfrm>
            <a:off x="2130711" y="2926883"/>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7"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20" name="Rectangle 19" hidden="1"/>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5051457" y="632363"/>
            <a:ext cx="2115209"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82" name="Google Shape;182;p21"/>
          <p:cNvSpPr txBox="1"/>
          <p:nvPr/>
        </p:nvSpPr>
        <p:spPr>
          <a:xfrm>
            <a:off x="2886228" y="1725726"/>
            <a:ext cx="4672812" cy="472821"/>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by name.</a:t>
            </a:r>
            <a:endParaRPr sz="3200"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2250089" y="2338959"/>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130712" y="2418375"/>
            <a:ext cx="9690716"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description, department</a:t>
            </a:r>
            <a:r>
              <a:rPr lang="en-US" sz="3200" dirty="0">
                <a:latin typeface="Consolas" panose="020B0609020204030204" pitchFamily="49" charset="0"/>
                <a:ea typeface="Courier New"/>
                <a:cs typeface="Consolas" panose="020B0609020204030204" pitchFamily="49" charset="0"/>
                <a:sym typeface="Courier New"/>
              </a:rPr>
              <a:t>)</a:t>
            </a:r>
          </a:p>
        </p:txBody>
      </p:sp>
      <p:graphicFrame>
        <p:nvGraphicFramePr>
          <p:cNvPr id="19" name="Google Shape;198;p22"/>
          <p:cNvGraphicFramePr/>
          <p:nvPr>
            <p:extLst>
              <p:ext uri="{D42A27DB-BD31-4B8C-83A1-F6EECF244321}">
                <p14:modId xmlns:p14="http://schemas.microsoft.com/office/powerpoint/2010/main" val="637636747"/>
              </p:ext>
            </p:extLst>
          </p:nvPr>
        </p:nvGraphicFramePr>
        <p:xfrm>
          <a:off x="232816" y="3962272"/>
          <a:ext cx="6183053" cy="2216675"/>
        </p:xfrm>
        <a:graphic>
          <a:graphicData uri="http://schemas.openxmlformats.org/drawingml/2006/table">
            <a:tbl>
              <a:tblPr>
                <a:noFill/>
                <a:tableStyleId>{71CB66AA-850D-4605-A19E-2ED404D436C7}</a:tableStyleId>
              </a:tblPr>
              <a:tblGrid>
                <a:gridCol w="724092">
                  <a:extLst>
                    <a:ext uri="{9D8B030D-6E8A-4147-A177-3AD203B41FA5}">
                      <a16:colId xmlns:a16="http://schemas.microsoft.com/office/drawing/2014/main" val="20000"/>
                    </a:ext>
                  </a:extLst>
                </a:gridCol>
                <a:gridCol w="853440">
                  <a:extLst>
                    <a:ext uri="{9D8B030D-6E8A-4147-A177-3AD203B41FA5}">
                      <a16:colId xmlns:a16="http://schemas.microsoft.com/office/drawing/2014/main" val="20001"/>
                    </a:ext>
                  </a:extLst>
                </a:gridCol>
                <a:gridCol w="1975895">
                  <a:extLst>
                    <a:ext uri="{9D8B030D-6E8A-4147-A177-3AD203B41FA5}">
                      <a16:colId xmlns:a16="http://schemas.microsoft.com/office/drawing/2014/main" val="20002"/>
                    </a:ext>
                  </a:extLst>
                </a:gridCol>
                <a:gridCol w="885524">
                  <a:extLst>
                    <a:ext uri="{9D8B030D-6E8A-4147-A177-3AD203B41FA5}">
                      <a16:colId xmlns:a16="http://schemas.microsoft.com/office/drawing/2014/main" val="20003"/>
                    </a:ext>
                  </a:extLst>
                </a:gridCol>
                <a:gridCol w="1744102">
                  <a:extLst>
                    <a:ext uri="{9D8B030D-6E8A-4147-A177-3AD203B41FA5}">
                      <a16:colId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err="1">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a:t>T4, FREE</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no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graphicFrame>
        <p:nvGraphicFramePr>
          <p:cNvPr id="21" name="Google Shape;199;p22" hidden="1"/>
          <p:cNvGraphicFramePr/>
          <p:nvPr>
            <p:extLst>
              <p:ext uri="{D42A27DB-BD31-4B8C-83A1-F6EECF244321}">
                <p14:modId xmlns:p14="http://schemas.microsoft.com/office/powerpoint/2010/main" val="4171489470"/>
              </p:ext>
            </p:extLst>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22" name="Google Shape;198;p22"/>
          <p:cNvGraphicFramePr/>
          <p:nvPr>
            <p:extLst>
              <p:ext uri="{D42A27DB-BD31-4B8C-83A1-F6EECF244321}">
                <p14:modId xmlns:p14="http://schemas.microsoft.com/office/powerpoint/2010/main" val="2242720373"/>
              </p:ext>
            </p:extLst>
          </p:nvPr>
        </p:nvGraphicFramePr>
        <p:xfrm>
          <a:off x="6976070" y="3954583"/>
          <a:ext cx="3719997" cy="2216675"/>
        </p:xfrm>
        <a:graphic>
          <a:graphicData uri="http://schemas.openxmlformats.org/drawingml/2006/table">
            <a:tbl>
              <a:tblPr>
                <a:noFill/>
                <a:tableStyleId>{71CB66AA-850D-4605-A19E-2ED404D436C7}</a:tableStyleId>
              </a:tblPr>
              <a:tblGrid>
                <a:gridCol w="1975895">
                  <a:extLst>
                    <a:ext uri="{9D8B030D-6E8A-4147-A177-3AD203B41FA5}">
                      <a16:colId xmlns:a16="http://schemas.microsoft.com/office/drawing/2014/main" val="20000"/>
                    </a:ext>
                  </a:extLst>
                </a:gridCol>
                <a:gridCol w="1744102">
                  <a:extLst>
                    <a:ext uri="{9D8B030D-6E8A-4147-A177-3AD203B41FA5}">
                      <a16:colId xmlns:a16="http://schemas.microsoft.com/office/drawing/2014/main" val="20001"/>
                    </a:ext>
                  </a:extLst>
                </a:gridCol>
              </a:tblGrid>
              <a:tr h="310067">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lgn="ctr">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lgn="ctr">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lgn="ctr">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lgn="ctr">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T4, FREE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23" name="Google Shape;196;p22"/>
          <p:cNvSpPr txBox="1"/>
          <p:nvPr/>
        </p:nvSpPr>
        <p:spPr>
          <a:xfrm>
            <a:off x="3112400" y="3565629"/>
            <a:ext cx="1380857" cy="396643"/>
          </a:xfrm>
          <a:prstGeom prst="rect">
            <a:avLst/>
          </a:prstGeom>
          <a:noFill/>
          <a:ln>
            <a:noFill/>
          </a:ln>
        </p:spPr>
        <p:txBody>
          <a:bodyPr spcFirstLastPara="1" wrap="square" lIns="0" tIns="8156" rIns="0" bIns="0" anchor="t" anchorCtr="0">
            <a:noAutofit/>
          </a:bodyPr>
          <a:lstStyle/>
          <a:p>
            <a:pPr marL="6803"/>
            <a:r>
              <a:rPr lang="en-US" sz="2196" dirty="0">
                <a:solidFill>
                  <a:srgbClr val="A6AAA9"/>
                </a:solidFill>
                <a:latin typeface="Calibri"/>
                <a:ea typeface="Calibri"/>
                <a:cs typeface="Calibri"/>
                <a:sym typeface="Calibri"/>
              </a:rPr>
              <a:t>orders</a:t>
            </a:r>
            <a:endParaRPr sz="2196" dirty="0">
              <a:latin typeface="Calibri"/>
              <a:ea typeface="Calibri"/>
              <a:cs typeface="Calibri"/>
              <a:sym typeface="Calibri"/>
            </a:endParaRPr>
          </a:p>
        </p:txBody>
      </p:sp>
    </p:spTree>
    <p:extLst>
      <p:ext uri="{BB962C8B-B14F-4D97-AF65-F5344CB8AC3E}">
        <p14:creationId xmlns:p14="http://schemas.microsoft.com/office/powerpoint/2010/main" val="3961063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5051457" y="632363"/>
            <a:ext cx="2115209"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82" name="Google Shape;182;p21"/>
          <p:cNvSpPr txBox="1"/>
          <p:nvPr/>
        </p:nvSpPr>
        <p:spPr>
          <a:xfrm>
            <a:off x="2886228" y="1725726"/>
            <a:ext cx="4672812" cy="472821"/>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by index.</a:t>
            </a:r>
            <a:endParaRPr sz="3200"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2250089" y="2338959"/>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130712" y="2418375"/>
            <a:ext cx="9690716"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c(1,4)</a:t>
            </a:r>
            <a:r>
              <a:rPr lang="en-US" sz="3200" dirty="0">
                <a:latin typeface="Consolas" panose="020B0609020204030204" pitchFamily="49" charset="0"/>
                <a:ea typeface="Courier New"/>
                <a:cs typeface="Consolas" panose="020B0609020204030204" pitchFamily="49" charset="0"/>
                <a:sym typeface="Courier New"/>
              </a:rPr>
              <a:t>)</a:t>
            </a:r>
          </a:p>
        </p:txBody>
      </p:sp>
      <p:graphicFrame>
        <p:nvGraphicFramePr>
          <p:cNvPr id="19" name="Google Shape;198;p22"/>
          <p:cNvGraphicFramePr/>
          <p:nvPr>
            <p:extLst>
              <p:ext uri="{D42A27DB-BD31-4B8C-83A1-F6EECF244321}">
                <p14:modId xmlns:p14="http://schemas.microsoft.com/office/powerpoint/2010/main" val="2531475578"/>
              </p:ext>
            </p:extLst>
          </p:nvPr>
        </p:nvGraphicFramePr>
        <p:xfrm>
          <a:off x="1979840" y="3925101"/>
          <a:ext cx="6183053" cy="2216675"/>
        </p:xfrm>
        <a:graphic>
          <a:graphicData uri="http://schemas.openxmlformats.org/drawingml/2006/table">
            <a:tbl>
              <a:tblPr>
                <a:noFill/>
                <a:tableStyleId>{71CB66AA-850D-4605-A19E-2ED404D436C7}</a:tableStyleId>
              </a:tblPr>
              <a:tblGrid>
                <a:gridCol w="724092">
                  <a:extLst>
                    <a:ext uri="{9D8B030D-6E8A-4147-A177-3AD203B41FA5}">
                      <a16:colId xmlns:a16="http://schemas.microsoft.com/office/drawing/2014/main" val="20000"/>
                    </a:ext>
                  </a:extLst>
                </a:gridCol>
                <a:gridCol w="853440">
                  <a:extLst>
                    <a:ext uri="{9D8B030D-6E8A-4147-A177-3AD203B41FA5}">
                      <a16:colId xmlns:a16="http://schemas.microsoft.com/office/drawing/2014/main" val="20001"/>
                    </a:ext>
                  </a:extLst>
                </a:gridCol>
                <a:gridCol w="1975895">
                  <a:extLst>
                    <a:ext uri="{9D8B030D-6E8A-4147-A177-3AD203B41FA5}">
                      <a16:colId xmlns:a16="http://schemas.microsoft.com/office/drawing/2014/main" val="20002"/>
                    </a:ext>
                  </a:extLst>
                </a:gridCol>
                <a:gridCol w="885524">
                  <a:extLst>
                    <a:ext uri="{9D8B030D-6E8A-4147-A177-3AD203B41FA5}">
                      <a16:colId xmlns:a16="http://schemas.microsoft.com/office/drawing/2014/main" val="20003"/>
                    </a:ext>
                  </a:extLst>
                </a:gridCol>
                <a:gridCol w="1744102">
                  <a:extLst>
                    <a:ext uri="{9D8B030D-6E8A-4147-A177-3AD203B41FA5}">
                      <a16:colId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err="1">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D9D9D9"/>
                    </a:solidFill>
                  </a:tcPr>
                </a:tc>
                <a:extLst>
                  <a:ext uri="{0D108BD9-81ED-4DB2-BD59-A6C34878D82A}">
                    <a16:rowId xmlns:a16="http://schemas.microsoft.com/office/drawing/2014/main" val="10004"/>
                  </a:ext>
                </a:extLst>
              </a:tr>
            </a:tbl>
          </a:graphicData>
        </a:graphic>
      </p:graphicFrame>
      <p:graphicFrame>
        <p:nvGraphicFramePr>
          <p:cNvPr id="21" name="Google Shape;199;p22" hidden="1"/>
          <p:cNvGraphicFramePr/>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8251167" y="5033439"/>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4859424" y="3528458"/>
            <a:ext cx="1380857" cy="396643"/>
          </a:xfrm>
          <a:prstGeom prst="rect">
            <a:avLst/>
          </a:prstGeom>
          <a:noFill/>
          <a:ln>
            <a:noFill/>
          </a:ln>
        </p:spPr>
        <p:txBody>
          <a:bodyPr spcFirstLastPara="1" wrap="square" lIns="0" tIns="8156" rIns="0" bIns="0" anchor="t" anchorCtr="0">
            <a:noAutofit/>
          </a:bodyPr>
          <a:lstStyle/>
          <a:p>
            <a:pPr marL="6803"/>
            <a:r>
              <a:rPr lang="en-US" sz="2196" dirty="0">
                <a:solidFill>
                  <a:srgbClr val="A6AAA9"/>
                </a:solidFill>
                <a:latin typeface="Calibri"/>
                <a:ea typeface="Calibri"/>
                <a:cs typeface="Calibri"/>
                <a:sym typeface="Calibri"/>
              </a:rPr>
              <a:t>orders</a:t>
            </a:r>
            <a:endParaRPr sz="2196" dirty="0">
              <a:latin typeface="Calibri"/>
              <a:ea typeface="Calibri"/>
              <a:cs typeface="Calibri"/>
              <a:sym typeface="Calibri"/>
            </a:endParaRPr>
          </a:p>
        </p:txBody>
      </p:sp>
      <p:graphicFrame>
        <p:nvGraphicFramePr>
          <p:cNvPr id="13" name="Google Shape;198;p22"/>
          <p:cNvGraphicFramePr/>
          <p:nvPr>
            <p:extLst>
              <p:ext uri="{D42A27DB-BD31-4B8C-83A1-F6EECF244321}">
                <p14:modId xmlns:p14="http://schemas.microsoft.com/office/powerpoint/2010/main" val="1105447810"/>
              </p:ext>
            </p:extLst>
          </p:nvPr>
        </p:nvGraphicFramePr>
        <p:xfrm>
          <a:off x="8913690" y="3925101"/>
          <a:ext cx="1665100" cy="2216675"/>
        </p:xfrm>
        <a:graphic>
          <a:graphicData uri="http://schemas.openxmlformats.org/drawingml/2006/table">
            <a:tbl>
              <a:tblPr>
                <a:noFill/>
                <a:tableStyleId>{71CB66AA-850D-4605-A19E-2ED404D436C7}</a:tableStyleId>
              </a:tblPr>
              <a:tblGrid>
                <a:gridCol w="764286">
                  <a:extLst>
                    <a:ext uri="{9D8B030D-6E8A-4147-A177-3AD203B41FA5}">
                      <a16:colId xmlns:a16="http://schemas.microsoft.com/office/drawing/2014/main" val="20000"/>
                    </a:ext>
                  </a:extLst>
                </a:gridCol>
                <a:gridCol w="900814">
                  <a:extLst>
                    <a:ext uri="{9D8B030D-6E8A-4147-A177-3AD203B41FA5}">
                      <a16:colId xmlns:a16="http://schemas.microsoft.com/office/drawing/2014/main" val="20001"/>
                    </a:ext>
                  </a:extLst>
                </a:gridCol>
              </a:tblGrid>
              <a:tr h="324297">
                <a:tc>
                  <a:txBody>
                    <a:bodyPr/>
                    <a:lstStyle/>
                    <a:p>
                      <a:pPr marL="0" lvl="0" indent="0" algn="ctr" rtl="0">
                        <a:spcBef>
                          <a:spcPts val="0"/>
                        </a:spcBef>
                        <a:spcAft>
                          <a:spcPts val="0"/>
                        </a:spcAft>
                        <a:buNone/>
                      </a:pPr>
                      <a:r>
                        <a:rPr lang="en-US" sz="1200" b="1" dirty="0" err="1">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70212">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89716">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77341">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55109">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4" name="Rounded Rectangular Callout 2"/>
          <p:cNvSpPr/>
          <p:nvPr/>
        </p:nvSpPr>
        <p:spPr>
          <a:xfrm rot="10800000" flipH="1">
            <a:off x="6956147" y="381001"/>
            <a:ext cx="3788052" cy="2049146"/>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516129 w 3444525"/>
              <a:gd name="connsiteY0" fmla="*/ 1501761 h 2929274"/>
              <a:gd name="connsiteX1" fmla="*/ 801638 w 3444525"/>
              <a:gd name="connsiteY1" fmla="*/ 1216252 h 2929274"/>
              <a:gd name="connsiteX2" fmla="*/ 1420883 w 3444525"/>
              <a:gd name="connsiteY2" fmla="*/ 1239402 h 2929274"/>
              <a:gd name="connsiteX3" fmla="*/ 0 w 3444525"/>
              <a:gd name="connsiteY3" fmla="*/ 0 h 2929274"/>
              <a:gd name="connsiteX4" fmla="*/ 1736294 w 3444525"/>
              <a:gd name="connsiteY4" fmla="*/ 1216252 h 2929274"/>
              <a:gd name="connsiteX5" fmla="*/ 3159016 w 3444525"/>
              <a:gd name="connsiteY5" fmla="*/ 1216252 h 2929274"/>
              <a:gd name="connsiteX6" fmla="*/ 3444525 w 3444525"/>
              <a:gd name="connsiteY6" fmla="*/ 1501761 h 2929274"/>
              <a:gd name="connsiteX7" fmla="*/ 3444525 w 3444525"/>
              <a:gd name="connsiteY7" fmla="*/ 1501756 h 2929274"/>
              <a:gd name="connsiteX8" fmla="*/ 3444525 w 3444525"/>
              <a:gd name="connsiteY8" fmla="*/ 1501756 h 2929274"/>
              <a:gd name="connsiteX9" fmla="*/ 3444525 w 3444525"/>
              <a:gd name="connsiteY9" fmla="*/ 1930011 h 2929274"/>
              <a:gd name="connsiteX10" fmla="*/ 3444525 w 3444525"/>
              <a:gd name="connsiteY10" fmla="*/ 2643765 h 2929274"/>
              <a:gd name="connsiteX11" fmla="*/ 3159016 w 3444525"/>
              <a:gd name="connsiteY11" fmla="*/ 2929274 h 2929274"/>
              <a:gd name="connsiteX12" fmla="*/ 1736294 w 3444525"/>
              <a:gd name="connsiteY12" fmla="*/ 2929274 h 2929274"/>
              <a:gd name="connsiteX13" fmla="*/ 1004195 w 3444525"/>
              <a:gd name="connsiteY13" fmla="*/ 2929274 h 2929274"/>
              <a:gd name="connsiteX14" fmla="*/ 1004195 w 3444525"/>
              <a:gd name="connsiteY14" fmla="*/ 2929274 h 2929274"/>
              <a:gd name="connsiteX15" fmla="*/ 801638 w 3444525"/>
              <a:gd name="connsiteY15" fmla="*/ 2929274 h 2929274"/>
              <a:gd name="connsiteX16" fmla="*/ 516129 w 3444525"/>
              <a:gd name="connsiteY16" fmla="*/ 2643765 h 2929274"/>
              <a:gd name="connsiteX17" fmla="*/ 516129 w 3444525"/>
              <a:gd name="connsiteY17" fmla="*/ 1930011 h 2929274"/>
              <a:gd name="connsiteX18" fmla="*/ 516129 w 3444525"/>
              <a:gd name="connsiteY18" fmla="*/ 1501756 h 2929274"/>
              <a:gd name="connsiteX19" fmla="*/ 516129 w 3444525"/>
              <a:gd name="connsiteY19" fmla="*/ 1501756 h 2929274"/>
              <a:gd name="connsiteX20" fmla="*/ 516129 w 3444525"/>
              <a:gd name="connsiteY20" fmla="*/ 1501761 h 292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4525" h="2929274">
                <a:moveTo>
                  <a:pt x="516129" y="1501761"/>
                </a:moveTo>
                <a:cubicBezTo>
                  <a:pt x="516129" y="1344079"/>
                  <a:pt x="643956" y="1216252"/>
                  <a:pt x="801638" y="1216252"/>
                </a:cubicBezTo>
                <a:lnTo>
                  <a:pt x="1420883" y="1239402"/>
                </a:lnTo>
                <a:lnTo>
                  <a:pt x="0" y="0"/>
                </a:lnTo>
                <a:lnTo>
                  <a:pt x="1736294" y="1216252"/>
                </a:lnTo>
                <a:lnTo>
                  <a:pt x="3159016" y="1216252"/>
                </a:lnTo>
                <a:cubicBezTo>
                  <a:pt x="3316698" y="1216252"/>
                  <a:pt x="3444525" y="1344079"/>
                  <a:pt x="3444525" y="1501761"/>
                </a:cubicBezTo>
                <a:lnTo>
                  <a:pt x="3444525" y="1501756"/>
                </a:lnTo>
                <a:lnTo>
                  <a:pt x="3444525" y="1501756"/>
                </a:lnTo>
                <a:lnTo>
                  <a:pt x="3444525" y="1930011"/>
                </a:lnTo>
                <a:lnTo>
                  <a:pt x="3444525" y="2643765"/>
                </a:lnTo>
                <a:cubicBezTo>
                  <a:pt x="3444525" y="2801447"/>
                  <a:pt x="3316698" y="2929274"/>
                  <a:pt x="3159016" y="2929274"/>
                </a:cubicBezTo>
                <a:lnTo>
                  <a:pt x="1736294" y="2929274"/>
                </a:lnTo>
                <a:lnTo>
                  <a:pt x="1004195" y="2929274"/>
                </a:lnTo>
                <a:lnTo>
                  <a:pt x="1004195" y="2929274"/>
                </a:lnTo>
                <a:lnTo>
                  <a:pt x="801638" y="2929274"/>
                </a:lnTo>
                <a:cubicBezTo>
                  <a:pt x="643956" y="2929274"/>
                  <a:pt x="516129" y="2801447"/>
                  <a:pt x="516129" y="2643765"/>
                </a:cubicBezTo>
                <a:lnTo>
                  <a:pt x="516129" y="1930011"/>
                </a:lnTo>
                <a:lnTo>
                  <a:pt x="516129" y="1501756"/>
                </a:lnTo>
                <a:lnTo>
                  <a:pt x="516129" y="1501756"/>
                </a:lnTo>
                <a:lnTo>
                  <a:pt x="516129" y="150176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Google Shape;324;p34"/>
          <p:cNvSpPr txBox="1"/>
          <p:nvPr/>
        </p:nvSpPr>
        <p:spPr>
          <a:xfrm>
            <a:off x="7659240" y="423343"/>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c() is a little function in R that combines two or more  values into a vector</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146272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dirty="0"/>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5400" dirty="0">
                <a:solidFill>
                  <a:srgbClr val="005493"/>
                </a:solidFill>
                <a:sym typeface="Arial"/>
              </a:rPr>
              <a:t>Your Turn 2</a:t>
            </a:r>
          </a:p>
        </p:txBody>
      </p:sp>
      <p:sp>
        <p:nvSpPr>
          <p:cNvPr id="6" name="Google Shape;218;p24"/>
          <p:cNvSpPr txBox="1"/>
          <p:nvPr/>
        </p:nvSpPr>
        <p:spPr>
          <a:xfrm>
            <a:off x="906180" y="1859498"/>
            <a:ext cx="10219020" cy="1323482"/>
          </a:xfrm>
          <a:prstGeom prst="rect">
            <a:avLst/>
          </a:prstGeom>
          <a:noFill/>
          <a:ln>
            <a:noFill/>
          </a:ln>
        </p:spPr>
        <p:txBody>
          <a:bodyPr spcFirstLastPara="1" wrap="square" lIns="0" tIns="6455" rIns="0" bIns="0" anchor="t" anchorCtr="0">
            <a:noAutofit/>
          </a:bodyPr>
          <a:lstStyle/>
          <a:p>
            <a:pPr marL="521153" indent="-514350">
              <a:buClr>
                <a:schemeClr val="accent1">
                  <a:lumMod val="75000"/>
                </a:schemeClr>
              </a:buClr>
              <a:buFont typeface="Arial" panose="020B0604020202020204" pitchFamily="34" charset="0"/>
              <a:buChar char="•"/>
            </a:pPr>
            <a:r>
              <a:rPr lang="en-US" sz="3200" dirty="0">
                <a:solidFill>
                  <a:srgbClr val="005493"/>
                </a:solidFill>
                <a:latin typeface="Calibri"/>
                <a:ea typeface="Calibri"/>
                <a:cs typeface="Calibri"/>
                <a:sym typeface="Calibri"/>
              </a:rPr>
              <a:t>Alter the code to select just the </a:t>
            </a:r>
            <a:r>
              <a:rPr lang="en-US" sz="3200" b="1" dirty="0" err="1">
                <a:solidFill>
                  <a:srgbClr val="005493"/>
                </a:solidFill>
              </a:rPr>
              <a:t>order_status_c</a:t>
            </a:r>
            <a:r>
              <a:rPr lang="en-US" sz="3200" b="1" dirty="0">
                <a:solidFill>
                  <a:srgbClr val="005493"/>
                </a:solidFill>
              </a:rPr>
              <a:t> </a:t>
            </a:r>
            <a:r>
              <a:rPr lang="en-US" sz="3200" dirty="0">
                <a:solidFill>
                  <a:srgbClr val="005493"/>
                </a:solidFill>
                <a:latin typeface="Calibri"/>
                <a:ea typeface="Calibri"/>
                <a:cs typeface="Calibri"/>
                <a:sym typeface="Calibri"/>
              </a:rPr>
              <a:t>column using (1) column name and (2) column number</a:t>
            </a:r>
          </a:p>
          <a:p>
            <a:pPr marL="521153" indent="-514350">
              <a:buClr>
                <a:schemeClr val="accent1">
                  <a:lumMod val="75000"/>
                </a:schemeClr>
              </a:buClr>
              <a:buFont typeface="Arial" panose="020B0604020202020204" pitchFamily="34" charset="0"/>
              <a:buChar char="•"/>
            </a:pPr>
            <a:r>
              <a:rPr lang="en-US" sz="3200" dirty="0">
                <a:solidFill>
                  <a:srgbClr val="005493"/>
                </a:solidFill>
                <a:latin typeface="Calibri"/>
                <a:ea typeface="Calibri"/>
                <a:cs typeface="Calibri"/>
                <a:sym typeface="Calibri"/>
              </a:rPr>
              <a:t>Assign the output to a new object "orders_2"</a:t>
            </a:r>
          </a:p>
          <a:p>
            <a:pPr marL="6803">
              <a:buClr>
                <a:schemeClr val="accent1">
                  <a:lumMod val="75000"/>
                </a:schemeClr>
              </a:buClr>
            </a:pPr>
            <a:endParaRPr sz="3200" dirty="0">
              <a:latin typeface="Calibri"/>
              <a:ea typeface="Calibri"/>
              <a:cs typeface="Calibri"/>
              <a:sym typeface="Calibri"/>
            </a:endParaRPr>
          </a:p>
          <a:p>
            <a:pPr marL="6803">
              <a:spcBef>
                <a:spcPts val="2737"/>
              </a:spcBef>
              <a:buClr>
                <a:schemeClr val="accent1"/>
              </a:buClr>
            </a:pPr>
            <a:r>
              <a:rPr lang="en-US" sz="3200" dirty="0">
                <a:solidFill>
                  <a:schemeClr val="accent1">
                    <a:lumMod val="75000"/>
                  </a:schemeClr>
                </a:solidFill>
                <a:latin typeface="Consolas" panose="020B0609020204030204" pitchFamily="49" charset="0"/>
                <a:ea typeface="Courier New"/>
                <a:cs typeface="Consolas" panose="020B0609020204030204" pitchFamily="49" charset="0"/>
                <a:sym typeface="Courier New"/>
              </a:rPr>
              <a:t>   orders_2 &lt;- select(orders, ____________)</a:t>
            </a:r>
            <a:endParaRPr sz="3200" dirty="0">
              <a:solidFill>
                <a:schemeClr val="accent1">
                  <a:lumMod val="75000"/>
                </a:schemeClr>
              </a:solidFill>
              <a:latin typeface="Consolas" panose="020B0609020204030204" pitchFamily="49" charset="0"/>
              <a:ea typeface="Courier New"/>
              <a:cs typeface="Consolas" panose="020B0609020204030204" pitchFamily="49" charset="0"/>
              <a:sym typeface="Courier New"/>
            </a:endParaRPr>
          </a:p>
        </p:txBody>
      </p:sp>
    </p:spTree>
    <p:extLst>
      <p:ext uri="{BB962C8B-B14F-4D97-AF65-F5344CB8AC3E}">
        <p14:creationId xmlns:p14="http://schemas.microsoft.com/office/powerpoint/2010/main" val="3409866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223"/>
        <p:cNvGrpSpPr/>
        <p:nvPr/>
      </p:nvGrpSpPr>
      <p:grpSpPr>
        <a:xfrm>
          <a:off x="0" y="0"/>
          <a:ext cx="0" cy="0"/>
          <a:chOff x="0" y="0"/>
          <a:chExt cx="0" cy="0"/>
        </a:xfrm>
      </p:grpSpPr>
      <p:sp>
        <p:nvSpPr>
          <p:cNvPr id="225" name="Google Shape;225;p25"/>
          <p:cNvSpPr/>
          <p:nvPr/>
        </p:nvSpPr>
        <p:spPr>
          <a:xfrm>
            <a:off x="1216768" y="560135"/>
            <a:ext cx="9758703"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226" name="Google Shape;226;p25"/>
          <p:cNvSpPr/>
          <p:nvPr/>
        </p:nvSpPr>
        <p:spPr>
          <a:xfrm>
            <a:off x="1216768" y="560135"/>
            <a:ext cx="9758703"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227" name="Google Shape;227;p25"/>
          <p:cNvSpPr txBox="1">
            <a:spLocks noGrp="1"/>
          </p:cNvSpPr>
          <p:nvPr>
            <p:ph type="title"/>
          </p:nvPr>
        </p:nvSpPr>
        <p:spPr>
          <a:xfrm>
            <a:off x="1319557" y="221267"/>
            <a:ext cx="7312821" cy="1079710"/>
          </a:xfrm>
          <a:prstGeom prst="rect">
            <a:avLst/>
          </a:prstGeom>
          <a:noFill/>
          <a:ln>
            <a:noFill/>
          </a:ln>
        </p:spPr>
        <p:txBody>
          <a:bodyPr spcFirstLastPara="1" wrap="square" lIns="0" tIns="8156" rIns="0" bIns="0" anchor="t" anchorCtr="0">
            <a:noAutofit/>
          </a:bodyPr>
          <a:lstStyle/>
          <a:p>
            <a:pPr>
              <a:spcBef>
                <a:spcPts val="2737"/>
              </a:spcBef>
            </a:pPr>
            <a:r>
              <a:rPr lang="en-US" sz="3200" dirty="0">
                <a:solidFill>
                  <a:srgbClr val="164F86"/>
                </a:solidFill>
                <a:latin typeface="Consolas" panose="020B0609020204030204" pitchFamily="49" charset="0"/>
                <a:ea typeface="Courier New"/>
                <a:cs typeface="Consolas" panose="020B0609020204030204" pitchFamily="49" charset="0"/>
                <a:sym typeface="Courier New"/>
              </a:rPr>
              <a:t>select(orders, </a:t>
            </a:r>
            <a:r>
              <a:rPr lang="en-US" sz="3200" dirty="0" err="1">
                <a:latin typeface="Consolas" panose="020B0609020204030204" pitchFamily="49" charset="0"/>
                <a:ea typeface="Courier New"/>
                <a:cs typeface="Consolas" panose="020B0609020204030204" pitchFamily="49" charset="0"/>
                <a:sym typeface="Courier New"/>
              </a:rPr>
              <a:t>order_status_c</a:t>
            </a:r>
            <a:r>
              <a:rPr lang="en-US" sz="3200" dirty="0">
                <a:solidFill>
                  <a:srgbClr val="164F86"/>
                </a:solidFill>
                <a:latin typeface="Consolas" panose="020B0609020204030204" pitchFamily="49" charset="0"/>
                <a:ea typeface="Courier New"/>
                <a:cs typeface="Consolas" panose="020B0609020204030204" pitchFamily="49" charset="0"/>
                <a:sym typeface="Courier New"/>
              </a:rPr>
              <a:t>)</a:t>
            </a:r>
            <a:endParaRPr sz="2800" dirty="0">
              <a:solidFill>
                <a:srgbClr val="000000"/>
              </a:solidFill>
              <a:latin typeface="Consolas" panose="020B0609020204030204" pitchFamily="49" charset="0"/>
              <a:ea typeface="Courier New"/>
              <a:cs typeface="Consolas" panose="020B0609020204030204" pitchFamily="49" charset="0"/>
              <a:sym typeface="Courier New"/>
            </a:endParaRPr>
          </a:p>
        </p:txBody>
      </p:sp>
      <p:sp>
        <p:nvSpPr>
          <p:cNvPr id="228" name="Google Shape;228;p25"/>
          <p:cNvSpPr txBox="1">
            <a:spLocks noGrp="1"/>
          </p:cNvSpPr>
          <p:nvPr>
            <p:ph type="title"/>
          </p:nvPr>
        </p:nvSpPr>
        <p:spPr>
          <a:xfrm>
            <a:off x="1319558" y="606340"/>
            <a:ext cx="7312821" cy="591429"/>
          </a:xfrm>
          <a:prstGeom prst="rect">
            <a:avLst/>
          </a:prstGeom>
          <a:noFill/>
          <a:ln>
            <a:noFill/>
          </a:ln>
        </p:spPr>
        <p:txBody>
          <a:bodyPr spcFirstLastPara="1" wrap="square" lIns="0" tIns="8156" rIns="0" bIns="0" anchor="t" anchorCtr="0">
            <a:noAutofit/>
          </a:bodyPr>
          <a:lstStyle/>
          <a:p>
            <a:pPr>
              <a:spcBef>
                <a:spcPts val="2737"/>
              </a:spcBef>
            </a:pPr>
            <a:r>
              <a:rPr lang="en-US" sz="3200" dirty="0">
                <a:solidFill>
                  <a:srgbClr val="164F86"/>
                </a:solidFill>
                <a:latin typeface="Consolas" panose="020B0609020204030204" pitchFamily="49" charset="0"/>
                <a:ea typeface="Courier New"/>
                <a:cs typeface="Consolas" panose="020B0609020204030204" pitchFamily="49" charset="0"/>
                <a:sym typeface="Courier New"/>
              </a:rPr>
              <a:t>select(orders, </a:t>
            </a:r>
            <a:r>
              <a:rPr lang="en-US" sz="3200" dirty="0">
                <a:latin typeface="Consolas" panose="020B0609020204030204" pitchFamily="49" charset="0"/>
                <a:ea typeface="Courier New"/>
                <a:cs typeface="Consolas" panose="020B0609020204030204" pitchFamily="49" charset="0"/>
                <a:sym typeface="Courier New"/>
              </a:rPr>
              <a:t>8</a:t>
            </a:r>
            <a:r>
              <a:rPr lang="en-US" sz="3200" dirty="0">
                <a:solidFill>
                  <a:srgbClr val="164F86"/>
                </a:solidFill>
                <a:latin typeface="Consolas" panose="020B0609020204030204" pitchFamily="49" charset="0"/>
                <a:ea typeface="Courier New"/>
                <a:cs typeface="Consolas" panose="020B0609020204030204" pitchFamily="49" charset="0"/>
                <a:sym typeface="Courier New"/>
              </a:rPr>
              <a:t>)</a:t>
            </a:r>
            <a:endParaRPr sz="2800" dirty="0">
              <a:solidFill>
                <a:srgbClr val="000000"/>
              </a:solidFill>
              <a:latin typeface="Consolas" panose="020B0609020204030204" pitchFamily="49" charset="0"/>
              <a:ea typeface="Courier New"/>
              <a:cs typeface="Consolas" panose="020B0609020204030204" pitchFamily="49" charset="0"/>
              <a:sym typeface="Courier New"/>
            </a:endParaRPr>
          </a:p>
        </p:txBody>
      </p:sp>
      <p:pic>
        <p:nvPicPr>
          <p:cNvPr id="2" name="Picture 1"/>
          <p:cNvPicPr>
            <a:picLocks noChangeAspect="1"/>
          </p:cNvPicPr>
          <p:nvPr/>
        </p:nvPicPr>
        <p:blipFill>
          <a:blip r:embed="rId3"/>
          <a:stretch>
            <a:fillRect/>
          </a:stretch>
        </p:blipFill>
        <p:spPr>
          <a:xfrm>
            <a:off x="1753993" y="1639845"/>
            <a:ext cx="2297145" cy="3314740"/>
          </a:xfrm>
          <a:prstGeom prst="rect">
            <a:avLst/>
          </a:prstGeom>
        </p:spPr>
      </p:pic>
      <p:sp>
        <p:nvSpPr>
          <p:cNvPr id="9"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2295579" y="290761"/>
            <a:ext cx="7600842"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select() </a:t>
            </a:r>
            <a:br>
              <a:rPr lang="en-US" dirty="0">
                <a:solidFill>
                  <a:srgbClr val="000000"/>
                </a:solidFill>
              </a:rPr>
            </a:br>
            <a:r>
              <a:rPr lang="en-US" dirty="0">
                <a:solidFill>
                  <a:srgbClr val="000000"/>
                </a:solidFill>
              </a:rPr>
              <a:t> also helpful for renaming</a:t>
            </a:r>
            <a:endParaRPr dirty="0"/>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1818290" y="2338959"/>
            <a:ext cx="9301479" cy="1783718"/>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130712" y="2418375"/>
            <a:ext cx="9690716" cy="1569660"/>
          </a:xfrm>
          <a:prstGeom prst="rect">
            <a:avLst/>
          </a:prstGeom>
        </p:spPr>
        <p:txBody>
          <a:bodyPr wrap="square">
            <a:spAutoFit/>
          </a:bodyPr>
          <a:lstStyle/>
          <a:p>
            <a:pPr lvl="0"/>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p>
          <a:p>
            <a:pPr lvl="0"/>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desc</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description, </a:t>
            </a:r>
          </a:p>
          <a:p>
            <a:pPr lvl="0"/>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dept</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 department</a:t>
            </a:r>
            <a:r>
              <a:rPr lang="en-US" sz="3200" dirty="0">
                <a:latin typeface="Consolas" panose="020B0609020204030204" pitchFamily="49" charset="0"/>
                <a:ea typeface="Courier New"/>
                <a:cs typeface="Consolas" panose="020B0609020204030204" pitchFamily="49" charset="0"/>
                <a:sym typeface="Courier New"/>
              </a:rPr>
              <a:t>)</a:t>
            </a:r>
          </a:p>
        </p:txBody>
      </p:sp>
      <p:graphicFrame>
        <p:nvGraphicFramePr>
          <p:cNvPr id="19" name="Google Shape;198;p22"/>
          <p:cNvGraphicFramePr/>
          <p:nvPr>
            <p:extLst>
              <p:ext uri="{D42A27DB-BD31-4B8C-83A1-F6EECF244321}">
                <p14:modId xmlns:p14="http://schemas.microsoft.com/office/powerpoint/2010/main" val="3347683038"/>
              </p:ext>
            </p:extLst>
          </p:nvPr>
        </p:nvGraphicFramePr>
        <p:xfrm>
          <a:off x="232816" y="4519320"/>
          <a:ext cx="6183053" cy="2216675"/>
        </p:xfrm>
        <a:graphic>
          <a:graphicData uri="http://schemas.openxmlformats.org/drawingml/2006/table">
            <a:tbl>
              <a:tblPr>
                <a:noFill/>
                <a:tableStyleId>{71CB66AA-850D-4605-A19E-2ED404D436C7}</a:tableStyleId>
              </a:tblPr>
              <a:tblGrid>
                <a:gridCol w="724092">
                  <a:extLst>
                    <a:ext uri="{9D8B030D-6E8A-4147-A177-3AD203B41FA5}">
                      <a16:colId xmlns:a16="http://schemas.microsoft.com/office/drawing/2014/main" val="20000"/>
                    </a:ext>
                  </a:extLst>
                </a:gridCol>
                <a:gridCol w="853440">
                  <a:extLst>
                    <a:ext uri="{9D8B030D-6E8A-4147-A177-3AD203B41FA5}">
                      <a16:colId xmlns:a16="http://schemas.microsoft.com/office/drawing/2014/main" val="20001"/>
                    </a:ext>
                  </a:extLst>
                </a:gridCol>
                <a:gridCol w="1975895">
                  <a:extLst>
                    <a:ext uri="{9D8B030D-6E8A-4147-A177-3AD203B41FA5}">
                      <a16:colId xmlns:a16="http://schemas.microsoft.com/office/drawing/2014/main" val="20002"/>
                    </a:ext>
                  </a:extLst>
                </a:gridCol>
                <a:gridCol w="885524">
                  <a:extLst>
                    <a:ext uri="{9D8B030D-6E8A-4147-A177-3AD203B41FA5}">
                      <a16:colId xmlns:a16="http://schemas.microsoft.com/office/drawing/2014/main" val="20003"/>
                    </a:ext>
                  </a:extLst>
                </a:gridCol>
                <a:gridCol w="1744102">
                  <a:extLst>
                    <a:ext uri="{9D8B030D-6E8A-4147-A177-3AD203B41FA5}">
                      <a16:colId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err="1">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a:t>T4, FREE</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no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graphicFrame>
        <p:nvGraphicFramePr>
          <p:cNvPr id="21" name="Google Shape;199;p22" hidden="1"/>
          <p:cNvGraphicFramePr/>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627658"/>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22" name="Google Shape;198;p22"/>
          <p:cNvGraphicFramePr/>
          <p:nvPr>
            <p:extLst>
              <p:ext uri="{D42A27DB-BD31-4B8C-83A1-F6EECF244321}">
                <p14:modId xmlns:p14="http://schemas.microsoft.com/office/powerpoint/2010/main" val="3487260155"/>
              </p:ext>
            </p:extLst>
          </p:nvPr>
        </p:nvGraphicFramePr>
        <p:xfrm>
          <a:off x="6976070" y="4511631"/>
          <a:ext cx="3719997" cy="2216675"/>
        </p:xfrm>
        <a:graphic>
          <a:graphicData uri="http://schemas.openxmlformats.org/drawingml/2006/table">
            <a:tbl>
              <a:tblPr>
                <a:noFill/>
                <a:tableStyleId>{71CB66AA-850D-4605-A19E-2ED404D436C7}</a:tableStyleId>
              </a:tblPr>
              <a:tblGrid>
                <a:gridCol w="1975895">
                  <a:extLst>
                    <a:ext uri="{9D8B030D-6E8A-4147-A177-3AD203B41FA5}">
                      <a16:colId xmlns:a16="http://schemas.microsoft.com/office/drawing/2014/main" val="20000"/>
                    </a:ext>
                  </a:extLst>
                </a:gridCol>
                <a:gridCol w="1744102">
                  <a:extLst>
                    <a:ext uri="{9D8B030D-6E8A-4147-A177-3AD203B41FA5}">
                      <a16:colId xmlns:a16="http://schemas.microsoft.com/office/drawing/2014/main" val="20001"/>
                    </a:ext>
                  </a:extLst>
                </a:gridCol>
              </a:tblGrid>
              <a:tr h="310067">
                <a:tc>
                  <a:txBody>
                    <a:bodyPr/>
                    <a:lstStyle/>
                    <a:p>
                      <a:pPr marL="0" lvl="0" indent="0" algn="ctr" rtl="0">
                        <a:spcBef>
                          <a:spcPts val="0"/>
                        </a:spcBef>
                        <a:spcAft>
                          <a:spcPts val="0"/>
                        </a:spcAft>
                        <a:buNone/>
                      </a:pPr>
                      <a:r>
                        <a:rPr lang="en-US" sz="1200" b="1" dirty="0" err="1">
                          <a:solidFill>
                            <a:schemeClr val="lt1"/>
                          </a:solidFill>
                        </a:rPr>
                        <a:t>desc</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lgn="ctr">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dept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lgn="ctr">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lgn="ctr">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lgn="ctr">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T4, FREE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23" name="Google Shape;196;p22"/>
          <p:cNvSpPr txBox="1"/>
          <p:nvPr/>
        </p:nvSpPr>
        <p:spPr>
          <a:xfrm>
            <a:off x="3112400" y="4122677"/>
            <a:ext cx="1380857" cy="396643"/>
          </a:xfrm>
          <a:prstGeom prst="rect">
            <a:avLst/>
          </a:prstGeom>
          <a:noFill/>
          <a:ln>
            <a:noFill/>
          </a:ln>
        </p:spPr>
        <p:txBody>
          <a:bodyPr spcFirstLastPara="1" wrap="square" lIns="0" tIns="8156" rIns="0" bIns="0" anchor="t" anchorCtr="0">
            <a:noAutofit/>
          </a:bodyPr>
          <a:lstStyle/>
          <a:p>
            <a:pPr marL="6803"/>
            <a:r>
              <a:rPr lang="en-US" sz="2196" dirty="0">
                <a:solidFill>
                  <a:srgbClr val="A6AAA9"/>
                </a:solidFill>
                <a:latin typeface="Calibri"/>
                <a:ea typeface="Calibri"/>
                <a:cs typeface="Calibri"/>
                <a:sym typeface="Calibri"/>
              </a:rPr>
              <a:t>orders</a:t>
            </a:r>
            <a:endParaRPr sz="2196" dirty="0">
              <a:latin typeface="Calibri"/>
              <a:ea typeface="Calibri"/>
              <a:cs typeface="Calibri"/>
              <a:sym typeface="Calibri"/>
            </a:endParaRPr>
          </a:p>
        </p:txBody>
      </p:sp>
    </p:spTree>
    <p:extLst>
      <p:ext uri="{BB962C8B-B14F-4D97-AF65-F5344CB8AC3E}">
        <p14:creationId xmlns:p14="http://schemas.microsoft.com/office/powerpoint/2010/main" val="512704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626225" y="895046"/>
            <a:ext cx="10939550" cy="5262979"/>
          </a:xfrm>
          <a:prstGeom prst="rect">
            <a:avLst/>
          </a:prstGeom>
          <a:noFill/>
        </p:spPr>
        <p:txBody>
          <a:bodyPr wrap="square" rtlCol="0">
            <a:spAutoFit/>
          </a:bodyPr>
          <a:lstStyle/>
          <a:p>
            <a:r>
              <a:rPr lang="en-US" sz="4000" dirty="0">
                <a:latin typeface="Tw Cen MT" panose="020B0602020104020603" pitchFamily="34" charset="0"/>
              </a:rPr>
              <a:t>Goals</a:t>
            </a:r>
          </a:p>
          <a:p>
            <a:pPr marL="514350" indent="-514350">
              <a:buAutoNum type="arabicPeriod"/>
            </a:pPr>
            <a:r>
              <a:rPr lang="en-US" sz="3200" dirty="0">
                <a:latin typeface="Tw Cen MT" panose="020B0602020104020603" pitchFamily="34" charset="0"/>
              </a:rPr>
              <a:t>Learn how to reduce a data frame to selected data of interest</a:t>
            </a:r>
          </a:p>
          <a:p>
            <a:pPr marL="514350" indent="-514350">
              <a:buAutoNum type="arabicPeriod"/>
            </a:pPr>
            <a:r>
              <a:rPr lang="en-US" sz="3200" dirty="0">
                <a:latin typeface="Tw Cen MT" panose="020B0602020104020603" pitchFamily="34" charset="0"/>
              </a:rPr>
              <a:t>Learn how to expand your data set using data from existing columns</a:t>
            </a:r>
          </a:p>
          <a:p>
            <a:pPr marL="514350" indent="-514350">
              <a:buAutoNum type="arabicPeriod"/>
            </a:pPr>
            <a:endParaRPr lang="en-US" sz="3200" dirty="0">
              <a:latin typeface="Tw Cen MT" panose="020B0602020104020603" pitchFamily="34" charset="0"/>
            </a:endParaRPr>
          </a:p>
          <a:p>
            <a:r>
              <a:rPr lang="en-US" sz="4000" dirty="0">
                <a:latin typeface="Tw Cen MT" panose="020B0602020104020603" pitchFamily="34" charset="0"/>
              </a:rPr>
              <a:t>Objectives</a:t>
            </a:r>
          </a:p>
          <a:p>
            <a:pPr marL="457200" indent="-457200">
              <a:buFont typeface="+mj-lt"/>
              <a:buAutoNum type="arabicPeriod"/>
            </a:pPr>
            <a:r>
              <a:rPr lang="en-US" sz="3200" dirty="0">
                <a:latin typeface="Tw Cen MT" panose="020B0602020104020603" pitchFamily="34" charset="0"/>
              </a:rPr>
              <a:t>Select columns and filter rows of interest in a data frame</a:t>
            </a:r>
          </a:p>
          <a:p>
            <a:pPr marL="457200" indent="-457200">
              <a:buFont typeface="+mj-lt"/>
              <a:buAutoNum type="arabicPeriod"/>
            </a:pPr>
            <a:r>
              <a:rPr lang="en-US" sz="3200" dirty="0">
                <a:latin typeface="Tw Cen MT" panose="020B0602020104020603" pitchFamily="34" charset="0"/>
              </a:rPr>
              <a:t>Sort data by specific columns</a:t>
            </a:r>
          </a:p>
          <a:p>
            <a:pPr marL="457200" indent="-457200">
              <a:buFont typeface="+mj-lt"/>
              <a:buAutoNum type="arabicPeriod"/>
            </a:pPr>
            <a:r>
              <a:rPr lang="en-US" sz="3200" dirty="0">
                <a:latin typeface="Tw Cen MT" panose="020B0602020104020603" pitchFamily="34" charset="0"/>
              </a:rPr>
              <a:t>Add columns to your data frame using data from existing columns</a:t>
            </a:r>
          </a:p>
        </p:txBody>
      </p:sp>
    </p:spTree>
    <p:extLst>
      <p:ext uri="{BB962C8B-B14F-4D97-AF65-F5344CB8AC3E}">
        <p14:creationId xmlns:p14="http://schemas.microsoft.com/office/powerpoint/2010/main" val="4128139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2970409" y="290761"/>
            <a:ext cx="6667577"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rename()</a:t>
            </a:r>
            <a:endParaRPr dirty="0"/>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1258353" y="1248779"/>
            <a:ext cx="8989057" cy="1783718"/>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1258353" y="1328195"/>
            <a:ext cx="9690716" cy="1569660"/>
          </a:xfrm>
          <a:prstGeom prst="rect">
            <a:avLst/>
          </a:prstGeom>
        </p:spPr>
        <p:txBody>
          <a:bodyPr wrap="square">
            <a:spAutoFit/>
          </a:bodyPr>
          <a:lstStyle/>
          <a:p>
            <a:pPr lvl="0"/>
            <a:r>
              <a:rPr lang="en-US" sz="3200" dirty="0">
                <a:latin typeface="Consolas" panose="020B0609020204030204" pitchFamily="49" charset="0"/>
                <a:ea typeface="Courier New"/>
                <a:cs typeface="Consolas" panose="020B0609020204030204" pitchFamily="49" charset="0"/>
                <a:sym typeface="Courier New"/>
              </a:rPr>
              <a:t>rename(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p>
          <a:p>
            <a:pPr lvl="0"/>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desc</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description, </a:t>
            </a:r>
          </a:p>
          <a:p>
            <a:pPr lvl="0"/>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dept</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 department</a:t>
            </a:r>
            <a:r>
              <a:rPr lang="en-US" sz="3200" dirty="0">
                <a:latin typeface="Consolas" panose="020B0609020204030204" pitchFamily="49" charset="0"/>
                <a:ea typeface="Courier New"/>
                <a:cs typeface="Consolas" panose="020B0609020204030204" pitchFamily="49" charset="0"/>
                <a:sym typeface="Courier New"/>
              </a:rPr>
              <a:t>)</a:t>
            </a:r>
          </a:p>
        </p:txBody>
      </p:sp>
      <p:graphicFrame>
        <p:nvGraphicFramePr>
          <p:cNvPr id="19" name="Google Shape;198;p22"/>
          <p:cNvGraphicFramePr/>
          <p:nvPr>
            <p:extLst>
              <p:ext uri="{D42A27DB-BD31-4B8C-83A1-F6EECF244321}">
                <p14:modId xmlns:p14="http://schemas.microsoft.com/office/powerpoint/2010/main" val="2889376936"/>
              </p:ext>
            </p:extLst>
          </p:nvPr>
        </p:nvGraphicFramePr>
        <p:xfrm>
          <a:off x="0" y="3442343"/>
          <a:ext cx="6183053" cy="2216675"/>
        </p:xfrm>
        <a:graphic>
          <a:graphicData uri="http://schemas.openxmlformats.org/drawingml/2006/table">
            <a:tbl>
              <a:tblPr>
                <a:noFill/>
                <a:tableStyleId>{71CB66AA-850D-4605-A19E-2ED404D436C7}</a:tableStyleId>
              </a:tblPr>
              <a:tblGrid>
                <a:gridCol w="724092">
                  <a:extLst>
                    <a:ext uri="{9D8B030D-6E8A-4147-A177-3AD203B41FA5}">
                      <a16:colId xmlns:a16="http://schemas.microsoft.com/office/drawing/2014/main" val="20000"/>
                    </a:ext>
                  </a:extLst>
                </a:gridCol>
                <a:gridCol w="853440">
                  <a:extLst>
                    <a:ext uri="{9D8B030D-6E8A-4147-A177-3AD203B41FA5}">
                      <a16:colId xmlns:a16="http://schemas.microsoft.com/office/drawing/2014/main" val="20001"/>
                    </a:ext>
                  </a:extLst>
                </a:gridCol>
                <a:gridCol w="1975895">
                  <a:extLst>
                    <a:ext uri="{9D8B030D-6E8A-4147-A177-3AD203B41FA5}">
                      <a16:colId xmlns:a16="http://schemas.microsoft.com/office/drawing/2014/main" val="20002"/>
                    </a:ext>
                  </a:extLst>
                </a:gridCol>
                <a:gridCol w="885524">
                  <a:extLst>
                    <a:ext uri="{9D8B030D-6E8A-4147-A177-3AD203B41FA5}">
                      <a16:colId xmlns:a16="http://schemas.microsoft.com/office/drawing/2014/main" val="20003"/>
                    </a:ext>
                  </a:extLst>
                </a:gridCol>
                <a:gridCol w="1744102">
                  <a:extLst>
                    <a:ext uri="{9D8B030D-6E8A-4147-A177-3AD203B41FA5}">
                      <a16:colId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T4, FREE</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no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graphicFrame>
        <p:nvGraphicFramePr>
          <p:cNvPr id="21" name="Google Shape;199;p22" hidden="1"/>
          <p:cNvGraphicFramePr/>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398775" y="4304784"/>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879584" y="3045700"/>
            <a:ext cx="1380857" cy="396643"/>
          </a:xfrm>
          <a:prstGeom prst="rect">
            <a:avLst/>
          </a:prstGeom>
          <a:noFill/>
          <a:ln>
            <a:noFill/>
          </a:ln>
        </p:spPr>
        <p:txBody>
          <a:bodyPr spcFirstLastPara="1" wrap="square" lIns="0" tIns="8156" rIns="0" bIns="0" anchor="t" anchorCtr="0">
            <a:noAutofit/>
          </a:bodyPr>
          <a:lstStyle/>
          <a:p>
            <a:pPr marL="6803"/>
            <a:r>
              <a:rPr lang="en-US" sz="2196" dirty="0">
                <a:solidFill>
                  <a:srgbClr val="A6AAA9"/>
                </a:solidFill>
                <a:latin typeface="Calibri"/>
                <a:ea typeface="Calibri"/>
                <a:cs typeface="Calibri"/>
                <a:sym typeface="Calibri"/>
              </a:rPr>
              <a:t>orders</a:t>
            </a:r>
            <a:endParaRPr sz="2196" dirty="0">
              <a:latin typeface="Calibri"/>
              <a:ea typeface="Calibri"/>
              <a:cs typeface="Calibri"/>
              <a:sym typeface="Calibri"/>
            </a:endParaRPr>
          </a:p>
        </p:txBody>
      </p:sp>
      <p:graphicFrame>
        <p:nvGraphicFramePr>
          <p:cNvPr id="13" name="Google Shape;198;p22"/>
          <p:cNvGraphicFramePr/>
          <p:nvPr>
            <p:extLst>
              <p:ext uri="{D42A27DB-BD31-4B8C-83A1-F6EECF244321}">
                <p14:modId xmlns:p14="http://schemas.microsoft.com/office/powerpoint/2010/main" val="201606764"/>
              </p:ext>
            </p:extLst>
          </p:nvPr>
        </p:nvGraphicFramePr>
        <p:xfrm>
          <a:off x="4840014" y="4511631"/>
          <a:ext cx="6183053" cy="2216675"/>
        </p:xfrm>
        <a:graphic>
          <a:graphicData uri="http://schemas.openxmlformats.org/drawingml/2006/table">
            <a:tbl>
              <a:tblPr>
                <a:noFill/>
                <a:tableStyleId>{71CB66AA-850D-4605-A19E-2ED404D436C7}</a:tableStyleId>
              </a:tblPr>
              <a:tblGrid>
                <a:gridCol w="724092">
                  <a:extLst>
                    <a:ext uri="{9D8B030D-6E8A-4147-A177-3AD203B41FA5}">
                      <a16:colId xmlns:a16="http://schemas.microsoft.com/office/drawing/2014/main" val="20000"/>
                    </a:ext>
                  </a:extLst>
                </a:gridCol>
                <a:gridCol w="853440">
                  <a:extLst>
                    <a:ext uri="{9D8B030D-6E8A-4147-A177-3AD203B41FA5}">
                      <a16:colId xmlns:a16="http://schemas.microsoft.com/office/drawing/2014/main" val="20001"/>
                    </a:ext>
                  </a:extLst>
                </a:gridCol>
                <a:gridCol w="1975895">
                  <a:extLst>
                    <a:ext uri="{9D8B030D-6E8A-4147-A177-3AD203B41FA5}">
                      <a16:colId xmlns:a16="http://schemas.microsoft.com/office/drawing/2014/main" val="20002"/>
                    </a:ext>
                  </a:extLst>
                </a:gridCol>
                <a:gridCol w="885524">
                  <a:extLst>
                    <a:ext uri="{9D8B030D-6E8A-4147-A177-3AD203B41FA5}">
                      <a16:colId xmlns:a16="http://schemas.microsoft.com/office/drawing/2014/main" val="20003"/>
                    </a:ext>
                  </a:extLst>
                </a:gridCol>
                <a:gridCol w="1744102">
                  <a:extLst>
                    <a:ext uri="{9D8B030D-6E8A-4147-A177-3AD203B41FA5}">
                      <a16:colId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desc</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dept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T4, FREE</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no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2598485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4557829" y="2519421"/>
            <a:ext cx="2897036" cy="1539482"/>
          </a:xfrm>
          <a:prstGeom prst="rect">
            <a:avLst/>
          </a:prstGeom>
          <a:noFill/>
          <a:ln>
            <a:noFill/>
          </a:ln>
        </p:spPr>
        <p:txBody>
          <a:bodyPr spcFirstLastPara="1" wrap="square" lIns="0" tIns="9522" rIns="0" bIns="0" anchor="t" anchorCtr="0">
            <a:noAutofit/>
          </a:bodyPr>
          <a:lstStyle/>
          <a:p>
            <a:pPr marL="6803"/>
            <a:r>
              <a:rPr lang="en-US" sz="8812">
                <a:solidFill>
                  <a:srgbClr val="F0F0F0"/>
                </a:solidFill>
              </a:rPr>
              <a:t>filter()</a:t>
            </a:r>
            <a:endParaRPr sz="8812"/>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154" name="Google Shape;154;p18"/>
          <p:cNvGraphicFramePr/>
          <p:nvPr>
            <p:extLst>
              <p:ext uri="{D42A27DB-BD31-4B8C-83A1-F6EECF244321}">
                <p14:modId xmlns:p14="http://schemas.microsoft.com/office/powerpoint/2010/main" val="1648309319"/>
              </p:ext>
            </p:extLst>
          </p:nvPr>
        </p:nvGraphicFramePr>
        <p:xfrm>
          <a:off x="2368732" y="2847901"/>
          <a:ext cx="2858226" cy="1584765"/>
        </p:xfrm>
        <a:graphic>
          <a:graphicData uri="http://schemas.openxmlformats.org/drawingml/2006/table">
            <a:tbl>
              <a:tblPr firstRow="1" bandRow="1">
                <a:noFill/>
                <a:tableStyleId>{809C1C93-8995-4D9E-87C8-A8817AF97DB9}</a:tableStyleId>
              </a:tblPr>
              <a:tblGrid>
                <a:gridCol w="571660">
                  <a:extLst>
                    <a:ext uri="{9D8B030D-6E8A-4147-A177-3AD203B41FA5}">
                      <a16:colId xmlns:a16="http://schemas.microsoft.com/office/drawing/2014/main" val="20000"/>
                    </a:ext>
                  </a:extLst>
                </a:gridCol>
                <a:gridCol w="540777">
                  <a:extLst>
                    <a:ext uri="{9D8B030D-6E8A-4147-A177-3AD203B41FA5}">
                      <a16:colId xmlns:a16="http://schemas.microsoft.com/office/drawing/2014/main" val="20001"/>
                    </a:ext>
                  </a:extLst>
                </a:gridCol>
                <a:gridCol w="782777">
                  <a:extLst>
                    <a:ext uri="{9D8B030D-6E8A-4147-A177-3AD203B41FA5}">
                      <a16:colId xmlns:a16="http://schemas.microsoft.com/office/drawing/2014/main" val="20002"/>
                    </a:ext>
                  </a:extLst>
                </a:gridCol>
                <a:gridCol w="963012">
                  <a:extLst>
                    <a:ext uri="{9D8B030D-6E8A-4147-A177-3AD203B41FA5}">
                      <a16:colId xmlns:a16="http://schemas.microsoft.com/office/drawing/2014/main" val="20003"/>
                    </a:ext>
                  </a:extLst>
                </a:gridCol>
              </a:tblGrid>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1121129550"/>
              </p:ext>
            </p:extLst>
          </p:nvPr>
        </p:nvGraphicFramePr>
        <p:xfrm>
          <a:off x="7283203" y="2847901"/>
          <a:ext cx="2858226" cy="652944"/>
        </p:xfrm>
        <a:graphic>
          <a:graphicData uri="http://schemas.openxmlformats.org/drawingml/2006/table">
            <a:tbl>
              <a:tblPr firstRow="1" bandRow="1">
                <a:noFill/>
                <a:tableStyleId>{809C1C93-8995-4D9E-87C8-A8817AF97DB9}</a:tableStyleId>
              </a:tblPr>
              <a:tblGrid>
                <a:gridCol w="571660">
                  <a:extLst>
                    <a:ext uri="{9D8B030D-6E8A-4147-A177-3AD203B41FA5}">
                      <a16:colId xmlns:a16="http://schemas.microsoft.com/office/drawing/2014/main" val="20000"/>
                    </a:ext>
                  </a:extLst>
                </a:gridCol>
                <a:gridCol w="540777">
                  <a:extLst>
                    <a:ext uri="{9D8B030D-6E8A-4147-A177-3AD203B41FA5}">
                      <a16:colId xmlns:a16="http://schemas.microsoft.com/office/drawing/2014/main" val="20001"/>
                    </a:ext>
                  </a:extLst>
                </a:gridCol>
                <a:gridCol w="782777">
                  <a:extLst>
                    <a:ext uri="{9D8B030D-6E8A-4147-A177-3AD203B41FA5}">
                      <a16:colId xmlns:a16="http://schemas.microsoft.com/office/drawing/2014/main" val="20002"/>
                    </a:ext>
                  </a:extLst>
                </a:gridCol>
                <a:gridCol w="963012">
                  <a:extLst>
                    <a:ext uri="{9D8B030D-6E8A-4147-A177-3AD203B41FA5}">
                      <a16:colId xmlns:a16="http://schemas.microsoft.com/office/drawing/2014/main" val="20003"/>
                    </a:ext>
                  </a:extLst>
                </a:gridCol>
              </a:tblGrid>
              <a:tr h="21764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764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1764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1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7" name="Right Arrow 16"/>
          <p:cNvSpPr/>
          <p:nvPr/>
        </p:nvSpPr>
        <p:spPr>
          <a:xfrm>
            <a:off x="5811233" y="2826897"/>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4975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Trebuchet MS" panose="020B0603020202020204" pitchFamily="34" charset="0"/>
                <a:ea typeface="Trebuchet MS"/>
                <a:cs typeface="Trebuchet MS"/>
                <a:sym typeface="Trebuchet MS"/>
              </a:rPr>
              <a:t>one or more logical tests  </a:t>
            </a:r>
            <a:r>
              <a:rPr lang="en-US" sz="2800" dirty="0">
                <a:solidFill>
                  <a:srgbClr val="FFFFFF"/>
                </a:solidFill>
                <a:latin typeface="Trebuchet MS" panose="020B0603020202020204" pitchFamily="34" charset="0"/>
                <a:ea typeface="Calibri"/>
                <a:cs typeface="Calibri"/>
                <a:sym typeface="Calibri"/>
              </a:rPr>
              <a:t>(filter returns each row for  which the test is TRUE)</a:t>
            </a:r>
            <a:endParaRPr sz="2800" dirty="0">
              <a:latin typeface="Trebuchet MS" panose="020B0603020202020204" pitchFamily="34" charset="0"/>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321509"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patient_id</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508061</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 name="Table 1"/>
          <p:cNvGraphicFramePr>
            <a:graphicFrameLocks noGrp="1"/>
          </p:cNvGraphicFramePr>
          <p:nvPr>
            <p:extLst>
              <p:ext uri="{D42A27DB-BD31-4B8C-83A1-F6EECF244321}">
                <p14:modId xmlns:p14="http://schemas.microsoft.com/office/powerpoint/2010/main" val="2600725562"/>
              </p:ext>
            </p:extLst>
          </p:nvPr>
        </p:nvGraphicFramePr>
        <p:xfrm>
          <a:off x="291052" y="3590008"/>
          <a:ext cx="5588783" cy="2152859"/>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200" dirty="0"/>
                        <a:t>19766</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200" dirty="0"/>
                        <a:t>88444</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1200" dirty="0"/>
                        <a:t>40477</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1200" dirty="0"/>
                        <a:t>97641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4184247943"/>
              </p:ext>
            </p:extLst>
          </p:nvPr>
        </p:nvGraphicFramePr>
        <p:xfrm>
          <a:off x="6340162" y="3590008"/>
          <a:ext cx="5588783" cy="1305367"/>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63687">
                <a:tc>
                  <a:txBody>
                    <a:bodyPr/>
                    <a:lstStyle/>
                    <a:p>
                      <a:pPr marL="0" lvl="0" indent="0" algn="ctr" rtl="0">
                        <a:spcBef>
                          <a:spcPts val="0"/>
                        </a:spcBef>
                        <a:spcAft>
                          <a:spcPts val="0"/>
                        </a:spcAft>
                        <a:buNone/>
                      </a:pPr>
                      <a:r>
                        <a:rPr lang="en-US" sz="1200" dirty="0"/>
                        <a:t>40477</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200" dirty="0"/>
                        <a:t>97641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bl>
          </a:graphicData>
        </a:graphic>
      </p:graphicFrame>
      <p:cxnSp>
        <p:nvCxnSpPr>
          <p:cNvPr id="4" name="Straight Arrow Connector 3"/>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51339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3" name="Rounded Rectangular Callout 2"/>
          <p:cNvSpPr/>
          <p:nvPr/>
        </p:nvSpPr>
        <p:spPr>
          <a:xfrm>
            <a:off x="7048071" y="2750816"/>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4" name="Rectangle 13"/>
          <p:cNvSpPr/>
          <p:nvPr/>
        </p:nvSpPr>
        <p:spPr>
          <a:xfrm>
            <a:off x="1970276" y="2313797"/>
            <a:ext cx="8321509"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patient_id</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508061</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 name="Table 1"/>
          <p:cNvGraphicFramePr>
            <a:graphicFrameLocks noGrp="1"/>
          </p:cNvGraphicFramePr>
          <p:nvPr>
            <p:extLst>
              <p:ext uri="{D42A27DB-BD31-4B8C-83A1-F6EECF244321}">
                <p14:modId xmlns:p14="http://schemas.microsoft.com/office/powerpoint/2010/main" val="2600725562"/>
              </p:ext>
            </p:extLst>
          </p:nvPr>
        </p:nvGraphicFramePr>
        <p:xfrm>
          <a:off x="291052" y="3590008"/>
          <a:ext cx="5588783" cy="2152859"/>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200" dirty="0"/>
                        <a:t>19766</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200" dirty="0"/>
                        <a:t>88444</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1200" dirty="0"/>
                        <a:t>40477</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1200" dirty="0"/>
                        <a:t>97641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sp>
        <p:nvSpPr>
          <p:cNvPr id="16" name="Google Shape;324;p34"/>
          <p:cNvSpPr txBox="1"/>
          <p:nvPr/>
        </p:nvSpPr>
        <p:spPr>
          <a:xfrm>
            <a:off x="7203250" y="3601619"/>
            <a:ext cx="261803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b="1" dirty="0">
                <a:solidFill>
                  <a:srgbClr val="FFFFFF"/>
                </a:solidFill>
                <a:latin typeface="Trebuchet MS"/>
                <a:ea typeface="Trebuchet MS"/>
                <a:cs typeface="Trebuchet MS"/>
                <a:sym typeface="Trebuchet MS"/>
              </a:rPr>
              <a:t>= sets</a:t>
            </a:r>
            <a:endParaRPr sz="2062" dirty="0">
              <a:latin typeface="Trebuchet MS"/>
              <a:ea typeface="Trebuchet MS"/>
              <a:cs typeface="Trebuchet MS"/>
              <a:sym typeface="Trebuchet MS"/>
            </a:endParaRPr>
          </a:p>
          <a:p>
            <a:pPr marL="7484" algn="ctr">
              <a:lnSpc>
                <a:spcPct val="116753"/>
              </a:lnSpc>
            </a:pPr>
            <a:r>
              <a:rPr lang="en-US" sz="2062" dirty="0">
                <a:solidFill>
                  <a:srgbClr val="FFFFFF"/>
                </a:solidFill>
                <a:latin typeface="Calibri"/>
                <a:ea typeface="Calibri"/>
                <a:cs typeface="Calibri"/>
                <a:sym typeface="Calibri"/>
              </a:rPr>
              <a:t>(returns nothing)</a:t>
            </a:r>
            <a:endParaRPr sz="2062" dirty="0">
              <a:latin typeface="Calibri"/>
              <a:ea typeface="Calibri"/>
              <a:cs typeface="Calibri"/>
              <a:sym typeface="Calibri"/>
            </a:endParaRPr>
          </a:p>
          <a:p>
            <a:pPr marL="7823" algn="ctr">
              <a:lnSpc>
                <a:spcPct val="116753"/>
              </a:lnSpc>
              <a:spcBef>
                <a:spcPts val="747"/>
              </a:spcBef>
            </a:pPr>
            <a:r>
              <a:rPr lang="en-US" sz="2062" b="1" dirty="0">
                <a:solidFill>
                  <a:srgbClr val="FFFFFF"/>
                </a:solidFill>
                <a:latin typeface="Trebuchet MS"/>
                <a:ea typeface="Trebuchet MS"/>
                <a:cs typeface="Trebuchet MS"/>
                <a:sym typeface="Trebuchet MS"/>
              </a:rPr>
              <a:t>== tests if equal</a:t>
            </a:r>
            <a:endParaRPr sz="2062" dirty="0">
              <a:latin typeface="Trebuchet MS"/>
              <a:ea typeface="Trebuchet MS"/>
              <a:cs typeface="Trebuchet MS"/>
              <a:sym typeface="Trebuchet MS"/>
            </a:endParaRPr>
          </a:p>
          <a:p>
            <a:pPr algn="ctr">
              <a:lnSpc>
                <a:spcPct val="116753"/>
              </a:lnSpc>
            </a:pPr>
            <a:r>
              <a:rPr lang="en-US" sz="2062" dirty="0">
                <a:solidFill>
                  <a:srgbClr val="FFFFFF"/>
                </a:solidFill>
                <a:latin typeface="Calibri"/>
                <a:ea typeface="Calibri"/>
                <a:cs typeface="Calibri"/>
                <a:sym typeface="Calibri"/>
              </a:rPr>
              <a:t>(returns TRUE or FALSE)</a:t>
            </a:r>
            <a:endParaRPr sz="2062" dirty="0">
              <a:latin typeface="Calibri"/>
              <a:ea typeface="Calibri"/>
              <a:cs typeface="Calibri"/>
              <a:sym typeface="Calibri"/>
            </a:endParaRPr>
          </a:p>
        </p:txBody>
      </p:sp>
    </p:spTree>
    <p:extLst>
      <p:ext uri="{BB962C8B-B14F-4D97-AF65-F5344CB8AC3E}">
        <p14:creationId xmlns:p14="http://schemas.microsoft.com/office/powerpoint/2010/main" val="19451776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4" name="Rectangle 13"/>
          <p:cNvSpPr/>
          <p:nvPr/>
        </p:nvSpPr>
        <p:spPr>
          <a:xfrm>
            <a:off x="1970276" y="2313797"/>
            <a:ext cx="7869462"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proc_code</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"BMP"</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 name="Table 1"/>
          <p:cNvGraphicFramePr>
            <a:graphicFrameLocks noGrp="1"/>
          </p:cNvGraphicFramePr>
          <p:nvPr>
            <p:extLst>
              <p:ext uri="{D42A27DB-BD31-4B8C-83A1-F6EECF244321}">
                <p14:modId xmlns:p14="http://schemas.microsoft.com/office/powerpoint/2010/main" val="1635859998"/>
              </p:ext>
            </p:extLst>
          </p:nvPr>
        </p:nvGraphicFramePr>
        <p:xfrm>
          <a:off x="291052" y="3590008"/>
          <a:ext cx="5588783" cy="2152859"/>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PRO</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BMP</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TSH</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T4FR</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6" name="Google Shape;324;p34"/>
          <p:cNvSpPr txBox="1"/>
          <p:nvPr/>
        </p:nvSpPr>
        <p:spPr>
          <a:xfrm>
            <a:off x="7040690" y="3601619"/>
            <a:ext cx="261803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b="1" dirty="0">
                <a:solidFill>
                  <a:srgbClr val="FFFFFF"/>
                </a:solidFill>
                <a:latin typeface="Trebuchet MS"/>
                <a:ea typeface="Trebuchet MS"/>
                <a:cs typeface="Trebuchet MS"/>
                <a:sym typeface="Trebuchet MS"/>
              </a:rPr>
              <a:t>= sets</a:t>
            </a:r>
            <a:endParaRPr sz="2062" dirty="0">
              <a:latin typeface="Trebuchet MS"/>
              <a:ea typeface="Trebuchet MS"/>
              <a:cs typeface="Trebuchet MS"/>
              <a:sym typeface="Trebuchet MS"/>
            </a:endParaRPr>
          </a:p>
          <a:p>
            <a:pPr marL="7484" algn="ctr">
              <a:lnSpc>
                <a:spcPct val="116753"/>
              </a:lnSpc>
            </a:pPr>
            <a:r>
              <a:rPr lang="en-US" sz="2062" dirty="0">
                <a:solidFill>
                  <a:srgbClr val="FFFFFF"/>
                </a:solidFill>
                <a:latin typeface="Calibri"/>
                <a:ea typeface="Calibri"/>
                <a:cs typeface="Calibri"/>
                <a:sym typeface="Calibri"/>
              </a:rPr>
              <a:t>(returns nothing)</a:t>
            </a:r>
            <a:endParaRPr sz="2062" dirty="0">
              <a:latin typeface="Calibri"/>
              <a:ea typeface="Calibri"/>
              <a:cs typeface="Calibri"/>
              <a:sym typeface="Calibri"/>
            </a:endParaRPr>
          </a:p>
          <a:p>
            <a:pPr marL="7823" algn="ctr">
              <a:lnSpc>
                <a:spcPct val="116753"/>
              </a:lnSpc>
              <a:spcBef>
                <a:spcPts val="747"/>
              </a:spcBef>
            </a:pPr>
            <a:r>
              <a:rPr lang="en-US" sz="2062" b="1" dirty="0">
                <a:solidFill>
                  <a:srgbClr val="FFFFFF"/>
                </a:solidFill>
                <a:latin typeface="Trebuchet MS"/>
                <a:ea typeface="Trebuchet MS"/>
                <a:cs typeface="Trebuchet MS"/>
                <a:sym typeface="Trebuchet MS"/>
              </a:rPr>
              <a:t>== tests if equal</a:t>
            </a:r>
            <a:endParaRPr sz="2062" dirty="0">
              <a:latin typeface="Trebuchet MS"/>
              <a:ea typeface="Trebuchet MS"/>
              <a:cs typeface="Trebuchet MS"/>
              <a:sym typeface="Trebuchet MS"/>
            </a:endParaRPr>
          </a:p>
          <a:p>
            <a:pPr algn="ctr">
              <a:lnSpc>
                <a:spcPct val="116753"/>
              </a:lnSpc>
            </a:pPr>
            <a:r>
              <a:rPr lang="en-US" sz="2062" dirty="0">
                <a:solidFill>
                  <a:srgbClr val="FFFFFF"/>
                </a:solidFill>
                <a:latin typeface="Calibri"/>
                <a:ea typeface="Calibri"/>
                <a:cs typeface="Calibri"/>
                <a:sym typeface="Calibri"/>
              </a:rPr>
              <a:t>(returns TRUE or FALSE)</a:t>
            </a:r>
            <a:endParaRPr sz="2062" dirty="0">
              <a:latin typeface="Calibri"/>
              <a:ea typeface="Calibri"/>
              <a:cs typeface="Calibri"/>
              <a:sym typeface="Calibri"/>
            </a:endParaRPr>
          </a:p>
        </p:txBody>
      </p:sp>
      <p:graphicFrame>
        <p:nvGraphicFramePr>
          <p:cNvPr id="11" name="Table 10"/>
          <p:cNvGraphicFramePr>
            <a:graphicFrameLocks noGrp="1"/>
          </p:cNvGraphicFramePr>
          <p:nvPr>
            <p:extLst>
              <p:ext uri="{D42A27DB-BD31-4B8C-83A1-F6EECF244321}">
                <p14:modId xmlns:p14="http://schemas.microsoft.com/office/powerpoint/2010/main" val="1530817418"/>
              </p:ext>
            </p:extLst>
          </p:nvPr>
        </p:nvGraphicFramePr>
        <p:xfrm>
          <a:off x="6193558" y="3508983"/>
          <a:ext cx="5588783" cy="2261340"/>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17836">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417288">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14097">
                <a:tc>
                  <a:txBody>
                    <a:bodyPr/>
                    <a:lstStyle/>
                    <a:p>
                      <a:pPr algn="ctr"/>
                      <a:r>
                        <a:rPr lang="en-US" sz="1400" dirty="0">
                          <a:effectLst/>
                        </a:rPr>
                        <a:t>55526</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algn="ctr"/>
                      <a:r>
                        <a:rPr lang="en-US" sz="1400" dirty="0">
                          <a:effectLst/>
                        </a:rPr>
                        <a:t>511303</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14097">
                <a:tc>
                  <a:txBody>
                    <a:bodyPr/>
                    <a:lstStyle/>
                    <a:p>
                      <a:pPr algn="ctr"/>
                      <a:r>
                        <a:rPr lang="en-US" sz="1400" dirty="0">
                          <a:effectLst/>
                        </a:rPr>
                        <a:t>69809</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algn="ctr"/>
                      <a:r>
                        <a:rPr lang="en-US" sz="1400" dirty="0">
                          <a:effectLst/>
                        </a:rPr>
                        <a:t>509686</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14097">
                <a:tc>
                  <a:txBody>
                    <a:bodyPr/>
                    <a:lstStyle/>
                    <a:p>
                      <a:pPr algn="ctr"/>
                      <a:r>
                        <a:rPr lang="en-US" sz="1400" dirty="0">
                          <a:effectLst/>
                        </a:rPr>
                        <a:t>24316</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algn="ctr"/>
                      <a:r>
                        <a:rPr lang="en-US" sz="1400" dirty="0">
                          <a:effectLst/>
                        </a:rPr>
                        <a:t>503847</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cxnSp>
        <p:nvCxnSpPr>
          <p:cNvPr id="17" name="Straight Arrow Connector 16"/>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ular Callout 2"/>
          <p:cNvSpPr/>
          <p:nvPr/>
        </p:nvSpPr>
        <p:spPr>
          <a:xfrm rot="10800000" flipH="1">
            <a:off x="7523750" y="381000"/>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Google Shape;324;p34"/>
          <p:cNvSpPr txBox="1"/>
          <p:nvPr/>
        </p:nvSpPr>
        <p:spPr>
          <a:xfrm>
            <a:off x="7659240" y="423343"/>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Values coded as character strings must be surrounded by quotes</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1510262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340"/>
        <p:cNvGrpSpPr/>
        <p:nvPr/>
      </p:nvGrpSpPr>
      <p:grpSpPr>
        <a:xfrm>
          <a:off x="0" y="0"/>
          <a:ext cx="0" cy="0"/>
          <a:chOff x="0" y="0"/>
          <a:chExt cx="0" cy="0"/>
        </a:xfrm>
      </p:grpSpPr>
      <p:sp>
        <p:nvSpPr>
          <p:cNvPr id="342" name="Google Shape;342;p36"/>
          <p:cNvSpPr txBox="1">
            <a:spLocks noGrp="1"/>
          </p:cNvSpPr>
          <p:nvPr>
            <p:ph type="title"/>
          </p:nvPr>
        </p:nvSpPr>
        <p:spPr>
          <a:xfrm>
            <a:off x="4323129" y="671341"/>
            <a:ext cx="3535721"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Logical tests</a:t>
            </a:r>
            <a:endParaRPr dirty="0"/>
          </a:p>
        </p:txBody>
      </p:sp>
      <p:graphicFrame>
        <p:nvGraphicFramePr>
          <p:cNvPr id="344" name="Google Shape;344;p36"/>
          <p:cNvGraphicFramePr/>
          <p:nvPr>
            <p:extLst>
              <p:ext uri="{D42A27DB-BD31-4B8C-83A1-F6EECF244321}">
                <p14:modId xmlns:p14="http://schemas.microsoft.com/office/powerpoint/2010/main" val="2006190313"/>
              </p:ext>
            </p:extLst>
          </p:nvPr>
        </p:nvGraphicFramePr>
        <p:xfrm>
          <a:off x="2687324" y="1843423"/>
          <a:ext cx="7268900" cy="4552140"/>
        </p:xfrm>
        <a:graphic>
          <a:graphicData uri="http://schemas.openxmlformats.org/drawingml/2006/table">
            <a:tbl>
              <a:tblPr firstRow="1" bandRow="1">
                <a:noFill/>
                <a:tableStyleId>{809C1C93-8995-4D9E-87C8-A8817AF97DB9}</a:tableStyleId>
              </a:tblPr>
              <a:tblGrid>
                <a:gridCol w="2366752">
                  <a:extLst>
                    <a:ext uri="{9D8B030D-6E8A-4147-A177-3AD203B41FA5}">
                      <a16:colId xmlns:a16="http://schemas.microsoft.com/office/drawing/2014/main" val="20000"/>
                    </a:ext>
                  </a:extLst>
                </a:gridCol>
                <a:gridCol w="4902148">
                  <a:extLst>
                    <a:ext uri="{9D8B030D-6E8A-4147-A177-3AD203B41FA5}">
                      <a16:colId xmlns:a16="http://schemas.microsoft.com/office/drawing/2014/main" val="20001"/>
                    </a:ext>
                  </a:extLst>
                </a:gridCol>
              </a:tblGrid>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887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Less than</a:t>
                      </a:r>
                      <a:endParaRPr sz="2500" u="none" strike="noStrike" cap="none">
                        <a:latin typeface="Calibri"/>
                        <a:ea typeface="Calibri"/>
                        <a:cs typeface="Calibri"/>
                        <a:sym typeface="Calibri"/>
                      </a:endParaRPr>
                    </a:p>
                  </a:txBody>
                  <a:tcPr marL="0" marR="0" marT="3350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Greater than</a:t>
                      </a:r>
                      <a:endParaRPr sz="2500" u="none" strike="noStrike" cap="none">
                        <a:latin typeface="Calibri"/>
                        <a:ea typeface="Calibri"/>
                        <a:cs typeface="Calibri"/>
                        <a:sym typeface="Calibri"/>
                      </a:endParaRPr>
                    </a:p>
                  </a:txBody>
                  <a:tcPr marL="0" marR="0" marT="3772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21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Equal to</a:t>
                      </a:r>
                      <a:endParaRPr sz="2500" u="none" strike="noStrike" cap="none">
                        <a:latin typeface="Calibri"/>
                        <a:ea typeface="Calibri"/>
                        <a:cs typeface="Calibri"/>
                        <a:sym typeface="Calibri"/>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9281"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Less than or equal to</a:t>
                      </a:r>
                      <a:endParaRPr sz="2500" u="none" strike="noStrike" cap="none">
                        <a:latin typeface="Calibri"/>
                        <a:ea typeface="Calibri"/>
                        <a:cs typeface="Calibri"/>
                        <a:sym typeface="Calibri"/>
                      </a:endParaRPr>
                    </a:p>
                  </a:txBody>
                  <a:tcPr marL="0" marR="0" marT="3388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r h="78961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735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Greater than or equal to</a:t>
                      </a:r>
                      <a:endParaRPr sz="2500" u="none" strike="noStrike" cap="none">
                        <a:latin typeface="Calibri"/>
                        <a:ea typeface="Calibri"/>
                        <a:cs typeface="Calibri"/>
                        <a:sym typeface="Calibri"/>
                      </a:endParaRPr>
                    </a:p>
                  </a:txBody>
                  <a:tcPr marL="0" marR="0" marT="3850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4"/>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97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Calibri"/>
                          <a:ea typeface="Calibri"/>
                          <a:cs typeface="Calibri"/>
                          <a:sym typeface="Calibri"/>
                        </a:rPr>
                        <a:t>Not equal to</a:t>
                      </a:r>
                      <a:endParaRPr sz="2500" u="none" strike="noStrike" cap="none" dirty="0">
                        <a:latin typeface="Calibri"/>
                        <a:ea typeface="Calibri"/>
                        <a:cs typeface="Calibri"/>
                        <a:sym typeface="Calibri"/>
                      </a:endParaRPr>
                    </a:p>
                  </a:txBody>
                  <a:tcPr marL="0" marR="0" marT="36576"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5"/>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%in%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005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Group membership</a:t>
                      </a:r>
                      <a:endParaRPr sz="2500" u="none" strike="noStrike" cap="none">
                        <a:latin typeface="Calibri"/>
                        <a:ea typeface="Calibri"/>
                        <a:cs typeface="Calibri"/>
                        <a:sym typeface="Calibri"/>
                      </a:endParaRPr>
                    </a:p>
                  </a:txBody>
                  <a:tcPr marL="0" marR="0" marT="34272"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6"/>
                  </a:ext>
                </a:extLst>
              </a:tr>
              <a:tr h="427339">
                <a:tc>
                  <a:txBody>
                    <a:bodyPr/>
                    <a:lstStyle/>
                    <a:p>
                      <a:pPr marL="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812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Is NA</a:t>
                      </a:r>
                      <a:endParaRPr sz="2500" u="none" strike="noStrike" cap="none">
                        <a:latin typeface="Calibri"/>
                        <a:ea typeface="Calibri"/>
                        <a:cs typeface="Calibri"/>
                        <a:sym typeface="Calibri"/>
                      </a:endParaRPr>
                    </a:p>
                  </a:txBody>
                  <a:tcPr marL="0" marR="0" marT="32357"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7"/>
                  </a:ext>
                </a:extLst>
              </a:tr>
              <a:tr h="498987">
                <a:tc>
                  <a:txBody>
                    <a:bodyPr/>
                    <a:lstStyle/>
                    <a:p>
                      <a:pPr marL="1270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Calibri"/>
                          <a:ea typeface="Calibri"/>
                          <a:cs typeface="Calibri"/>
                          <a:sym typeface="Calibri"/>
                        </a:rPr>
                        <a:t>Is not NA</a:t>
                      </a:r>
                      <a:endParaRPr sz="2500" u="none" strike="noStrike" cap="none" dirty="0">
                        <a:latin typeface="Calibri"/>
                        <a:ea typeface="Calibri"/>
                        <a:cs typeface="Calibri"/>
                        <a:sym typeface="Calibri"/>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8"/>
                  </a:ext>
                </a:extLst>
              </a:tr>
            </a:tbl>
          </a:graphicData>
        </a:graphic>
      </p:graphicFrame>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D91-ABF6-9145-B3A6-62656B5F8B1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A4948D8-D2BF-CB44-BFE5-34F93BC4DB25}"/>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1" y="614555"/>
            <a:ext cx="4016028"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rPr>
              <a:t>Your Turn 3</a:t>
            </a:r>
          </a:p>
        </p:txBody>
      </p:sp>
      <p:sp>
        <p:nvSpPr>
          <p:cNvPr id="6" name="Google Shape;351;p37"/>
          <p:cNvSpPr txBox="1"/>
          <p:nvPr/>
        </p:nvSpPr>
        <p:spPr>
          <a:xfrm>
            <a:off x="1405053" y="1890818"/>
            <a:ext cx="10715009"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3200" dirty="0">
                <a:solidFill>
                  <a:srgbClr val="005493"/>
                </a:solidFill>
                <a:latin typeface="Calibri"/>
                <a:ea typeface="Calibri"/>
                <a:cs typeface="Calibri"/>
                <a:sym typeface="Calibri"/>
              </a:rPr>
              <a:t>Use filter() with the logical operators to find:</a:t>
            </a:r>
            <a:endParaRPr lang="en-US" sz="3600" dirty="0">
              <a:solidFill>
                <a:srgbClr val="005493"/>
              </a:solidFill>
              <a:latin typeface="Calibri"/>
              <a:ea typeface="Calibri"/>
              <a:cs typeface="Calibri"/>
              <a:sym typeface="Calibri"/>
            </a:endParaRPr>
          </a:p>
          <a:p>
            <a:pPr marL="6803" marR="2721">
              <a:lnSpc>
                <a:spcPct val="124848"/>
              </a:lnSpc>
            </a:pPr>
            <a:endParaRPr lang="en-US" sz="2800" dirty="0">
              <a:solidFill>
                <a:srgbClr val="005493"/>
              </a:solidFill>
              <a:latin typeface="Calibri"/>
              <a:ea typeface="Calibri"/>
              <a:cs typeface="Calibri"/>
              <a:sym typeface="Calibri"/>
            </a:endParaRPr>
          </a:p>
          <a:p>
            <a:pPr marL="521153" marR="2721" indent="-514350">
              <a:lnSpc>
                <a:spcPct val="124848"/>
              </a:lnSpc>
              <a:buClr>
                <a:srgbClr val="3577A9"/>
              </a:buClr>
              <a:buFont typeface="+mj-lt"/>
              <a:buAutoNum type="alphaLcParenR"/>
            </a:pPr>
            <a:r>
              <a:rPr lang="en-US" sz="2800" dirty="0">
                <a:solidFill>
                  <a:srgbClr val="005493"/>
                </a:solidFill>
                <a:latin typeface="Calibri"/>
                <a:ea typeface="Calibri"/>
                <a:cs typeface="Calibri"/>
                <a:sym typeface="Calibri"/>
              </a:rPr>
              <a:t>Every </a:t>
            </a:r>
            <a:r>
              <a:rPr lang="en-US" sz="2800" b="1" dirty="0" err="1">
                <a:solidFill>
                  <a:srgbClr val="005493"/>
                </a:solidFill>
                <a:latin typeface="Calibri"/>
                <a:ea typeface="Calibri"/>
                <a:cs typeface="Calibri"/>
                <a:sym typeface="Calibri"/>
              </a:rPr>
              <a:t>order_id</a:t>
            </a:r>
            <a:r>
              <a:rPr lang="en-US" sz="2800" dirty="0">
                <a:solidFill>
                  <a:srgbClr val="005493"/>
                </a:solidFill>
                <a:latin typeface="Calibri"/>
                <a:ea typeface="Calibri"/>
                <a:cs typeface="Calibri"/>
                <a:sym typeface="Calibri"/>
              </a:rPr>
              <a:t> that is greater than 100000</a:t>
            </a:r>
          </a:p>
          <a:p>
            <a:pPr marL="521153" marR="2721" indent="-514350">
              <a:lnSpc>
                <a:spcPct val="124848"/>
              </a:lnSpc>
              <a:buClr>
                <a:srgbClr val="3577A9"/>
              </a:buClr>
              <a:buFont typeface="+mj-lt"/>
              <a:buAutoNum type="alphaLcParenR"/>
            </a:pPr>
            <a:r>
              <a:rPr lang="en-US" sz="2800" dirty="0">
                <a:solidFill>
                  <a:srgbClr val="005493"/>
                </a:solidFill>
                <a:latin typeface="Calibri"/>
                <a:ea typeface="Calibri"/>
                <a:cs typeface="Calibri"/>
                <a:sym typeface="Calibri"/>
              </a:rPr>
              <a:t>All of the orders where </a:t>
            </a:r>
            <a:r>
              <a:rPr lang="en-US" sz="2800" b="1" dirty="0" err="1">
                <a:solidFill>
                  <a:srgbClr val="005493"/>
                </a:solidFill>
                <a:latin typeface="Calibri"/>
                <a:ea typeface="Calibri"/>
                <a:cs typeface="Calibri"/>
                <a:sym typeface="Calibri"/>
              </a:rPr>
              <a:t>lab_status_c_descr</a:t>
            </a:r>
            <a:r>
              <a:rPr lang="en-US" sz="2800" dirty="0">
                <a:solidFill>
                  <a:srgbClr val="005493"/>
                </a:solidFill>
                <a:latin typeface="Calibri"/>
                <a:ea typeface="Calibri"/>
                <a:cs typeface="Calibri"/>
                <a:sym typeface="Calibri"/>
              </a:rPr>
              <a:t> is equal to "Final result"</a:t>
            </a:r>
          </a:p>
          <a:p>
            <a:pPr marL="521153" marR="2721" indent="-514350">
              <a:lnSpc>
                <a:spcPct val="124848"/>
              </a:lnSpc>
              <a:buClr>
                <a:srgbClr val="3577A9"/>
              </a:buClr>
              <a:buFont typeface="+mj-lt"/>
              <a:buAutoNum type="alphaLcParenR"/>
            </a:pPr>
            <a:r>
              <a:rPr lang="en-US" sz="2800" dirty="0">
                <a:solidFill>
                  <a:srgbClr val="005493"/>
                </a:solidFill>
                <a:latin typeface="Calibri"/>
                <a:ea typeface="Calibri"/>
                <a:cs typeface="Calibri"/>
                <a:sym typeface="Calibri"/>
              </a:rPr>
              <a:t>CHALLENGE: </a:t>
            </a:r>
          </a:p>
          <a:p>
            <a:pPr marL="914400" marR="2721" lvl="3" indent="-450850">
              <a:lnSpc>
                <a:spcPct val="124848"/>
              </a:lnSpc>
              <a:buClr>
                <a:srgbClr val="3577A9"/>
              </a:buClr>
              <a:buFont typeface="Arial" panose="020B0604020202020204" pitchFamily="34" charset="0"/>
              <a:buChar char="•"/>
            </a:pPr>
            <a:r>
              <a:rPr lang="en-US" sz="2800" dirty="0">
                <a:solidFill>
                  <a:srgbClr val="005493"/>
                </a:solidFill>
                <a:latin typeface="Calibri"/>
                <a:ea typeface="Calibri"/>
                <a:cs typeface="Calibri"/>
                <a:sym typeface="Calibri"/>
              </a:rPr>
              <a:t>All of the orders where </a:t>
            </a:r>
            <a:r>
              <a:rPr lang="en-US" sz="2800" b="1" dirty="0" err="1">
                <a:solidFill>
                  <a:srgbClr val="005493"/>
                </a:solidFill>
                <a:latin typeface="Calibri"/>
                <a:ea typeface="Calibri"/>
                <a:cs typeface="Calibri"/>
                <a:sym typeface="Calibri"/>
              </a:rPr>
              <a:t>reason_for_canc_c_descr</a:t>
            </a:r>
            <a:r>
              <a:rPr lang="en-US" sz="2800" dirty="0">
                <a:solidFill>
                  <a:srgbClr val="005493"/>
                </a:solidFill>
                <a:latin typeface="Calibri"/>
                <a:ea typeface="Calibri"/>
                <a:cs typeface="Calibri"/>
                <a:sym typeface="Calibri"/>
              </a:rPr>
              <a:t> is not NA </a:t>
            </a:r>
            <a:endParaRPr sz="2800" dirty="0">
              <a:solidFill>
                <a:srgbClr val="005493"/>
              </a:solidFill>
              <a:latin typeface="Calibri"/>
              <a:ea typeface="Calibri"/>
              <a:cs typeface="Calibri"/>
              <a:sym typeface="Calibri"/>
            </a:endParaRPr>
          </a:p>
        </p:txBody>
      </p:sp>
    </p:spTree>
    <p:extLst>
      <p:ext uri="{BB962C8B-B14F-4D97-AF65-F5344CB8AC3E}">
        <p14:creationId xmlns:p14="http://schemas.microsoft.com/office/powerpoint/2010/main" val="29771300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12" name="Rectangle 11"/>
          <p:cNvSpPr/>
          <p:nvPr/>
        </p:nvSpPr>
        <p:spPr>
          <a:xfrm>
            <a:off x="594738" y="4104463"/>
            <a:ext cx="10400363" cy="193050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94739" y="1904144"/>
            <a:ext cx="10400363" cy="209062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94739" y="315411"/>
            <a:ext cx="10400363" cy="1528379"/>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862370" y="659328"/>
            <a:ext cx="10615961" cy="523220"/>
          </a:xfrm>
          <a:prstGeom prst="rect">
            <a:avLst/>
          </a:prstGeom>
          <a:noFill/>
        </p:spPr>
        <p:txBody>
          <a:bodyPr wrap="square" rtlCol="0">
            <a:spAutoFit/>
          </a:bodyPr>
          <a:lstStyle/>
          <a:p>
            <a:r>
              <a:rPr lang="en-US" sz="2800" dirty="0">
                <a:solidFill>
                  <a:srgbClr val="164F86"/>
                </a:solidFill>
                <a:latin typeface="Consolas" panose="020B0609020204030204" pitchFamily="49" charset="0"/>
                <a:ea typeface="Courier New"/>
                <a:cs typeface="Consolas" panose="020B0609020204030204" pitchFamily="49" charset="0"/>
                <a:sym typeface="Courier New"/>
              </a:rPr>
              <a:t>filter(orders, </a:t>
            </a:r>
            <a:r>
              <a:rPr lang="en-US" sz="2800" dirty="0" err="1">
                <a:solidFill>
                  <a:srgbClr val="164F86"/>
                </a:solidFill>
                <a:latin typeface="Consolas" panose="020B0609020204030204" pitchFamily="49" charset="0"/>
                <a:ea typeface="Courier New"/>
                <a:cs typeface="Consolas" panose="020B0609020204030204" pitchFamily="49" charset="0"/>
                <a:sym typeface="Courier New"/>
              </a:rPr>
              <a:t>order_id</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&gt; 100000)</a:t>
            </a:r>
          </a:p>
        </p:txBody>
      </p:sp>
      <p:pic>
        <p:nvPicPr>
          <p:cNvPr id="6" name="Picture 5"/>
          <p:cNvPicPr>
            <a:picLocks noChangeAspect="1"/>
          </p:cNvPicPr>
          <p:nvPr/>
        </p:nvPicPr>
        <p:blipFill>
          <a:blip r:embed="rId4"/>
          <a:stretch>
            <a:fillRect/>
          </a:stretch>
        </p:blipFill>
        <p:spPr>
          <a:xfrm>
            <a:off x="1016050" y="1343297"/>
            <a:ext cx="5059313" cy="400098"/>
          </a:xfrm>
          <a:prstGeom prst="rect">
            <a:avLst/>
          </a:prstGeom>
        </p:spPr>
      </p:pic>
      <p:pic>
        <p:nvPicPr>
          <p:cNvPr id="7" name="Picture 6"/>
          <p:cNvPicPr>
            <a:picLocks noChangeAspect="1"/>
          </p:cNvPicPr>
          <p:nvPr/>
        </p:nvPicPr>
        <p:blipFill rotWithShape="1">
          <a:blip r:embed="rId5"/>
          <a:srcRect b="49245"/>
          <a:stretch/>
        </p:blipFill>
        <p:spPr>
          <a:xfrm>
            <a:off x="1016050" y="2551475"/>
            <a:ext cx="6217920" cy="1284078"/>
          </a:xfrm>
          <a:prstGeom prst="rect">
            <a:avLst/>
          </a:prstGeom>
        </p:spPr>
      </p:pic>
      <p:sp>
        <p:nvSpPr>
          <p:cNvPr id="13" name="TextBox 12"/>
          <p:cNvSpPr txBox="1"/>
          <p:nvPr/>
        </p:nvSpPr>
        <p:spPr>
          <a:xfrm>
            <a:off x="862370" y="2005141"/>
            <a:ext cx="10615961" cy="523220"/>
          </a:xfrm>
          <a:prstGeom prst="rect">
            <a:avLst/>
          </a:prstGeom>
          <a:noFill/>
        </p:spPr>
        <p:txBody>
          <a:bodyPr wrap="square" rtlCol="0">
            <a:spAutoFit/>
          </a:bodyPr>
          <a:lstStyle/>
          <a:p>
            <a:r>
              <a:rPr lang="en-US" sz="2800" dirty="0">
                <a:solidFill>
                  <a:srgbClr val="164F86"/>
                </a:solidFill>
                <a:latin typeface="Consolas" panose="020B0609020204030204" pitchFamily="49" charset="0"/>
                <a:ea typeface="Courier New"/>
                <a:cs typeface="Consolas" panose="020B0609020204030204" pitchFamily="49" charset="0"/>
                <a:sym typeface="Courier New"/>
              </a:rPr>
              <a:t>filter(orders, </a:t>
            </a:r>
            <a:r>
              <a:rPr lang="en-US" sz="2800" dirty="0" err="1">
                <a:solidFill>
                  <a:srgbClr val="164F86"/>
                </a:solidFill>
                <a:latin typeface="Consolas" panose="020B0609020204030204" pitchFamily="49" charset="0"/>
                <a:ea typeface="Courier New"/>
                <a:cs typeface="Consolas" panose="020B0609020204030204" pitchFamily="49" charset="0"/>
                <a:sym typeface="Courier New"/>
              </a:rPr>
              <a:t>lab_status_c_descr</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 "Final result")</a:t>
            </a:r>
          </a:p>
        </p:txBody>
      </p:sp>
      <p:sp>
        <p:nvSpPr>
          <p:cNvPr id="14" name="TextBox 13"/>
          <p:cNvSpPr txBox="1"/>
          <p:nvPr/>
        </p:nvSpPr>
        <p:spPr>
          <a:xfrm>
            <a:off x="862369" y="4095163"/>
            <a:ext cx="10615961" cy="523220"/>
          </a:xfrm>
          <a:prstGeom prst="rect">
            <a:avLst/>
          </a:prstGeom>
          <a:noFill/>
        </p:spPr>
        <p:txBody>
          <a:bodyPr wrap="square" rtlCol="0">
            <a:spAutoFit/>
          </a:bodyPr>
          <a:lstStyle/>
          <a:p>
            <a:r>
              <a:rPr lang="en-US" sz="2800" dirty="0">
                <a:solidFill>
                  <a:srgbClr val="164F86"/>
                </a:solidFill>
                <a:latin typeface="Consolas" panose="020B0609020204030204" pitchFamily="49" charset="0"/>
                <a:ea typeface="Courier New"/>
                <a:cs typeface="Consolas" panose="020B0609020204030204" pitchFamily="49" charset="0"/>
                <a:sym typeface="Courier New"/>
              </a:rPr>
              <a:t>filter(orders, !is.na(</a:t>
            </a:r>
            <a:r>
              <a:rPr lang="en-US" sz="2800" dirty="0" err="1">
                <a:solidFill>
                  <a:srgbClr val="164F86"/>
                </a:solidFill>
                <a:latin typeface="Consolas" panose="020B0609020204030204" pitchFamily="49" charset="0"/>
                <a:ea typeface="Courier New"/>
                <a:cs typeface="Consolas" panose="020B0609020204030204" pitchFamily="49" charset="0"/>
                <a:sym typeface="Calibri"/>
              </a:rPr>
              <a:t>reason_for_canc_c_descr</a:t>
            </a:r>
            <a:r>
              <a:rPr lang="en-US" sz="2800" dirty="0">
                <a:solidFill>
                  <a:srgbClr val="164F86"/>
                </a:solidFill>
                <a:latin typeface="Consolas" panose="020B0609020204030204" pitchFamily="49" charset="0"/>
                <a:ea typeface="Courier New"/>
                <a:cs typeface="Consolas" panose="020B0609020204030204" pitchFamily="49" charset="0"/>
                <a:sym typeface="Calibri"/>
              </a:rPr>
              <a:t>))</a:t>
            </a:r>
            <a:endParaRPr lang="en-US" sz="2800" dirty="0">
              <a:solidFill>
                <a:srgbClr val="164F86"/>
              </a:solidFill>
              <a:latin typeface="Consolas" panose="020B0609020204030204" pitchFamily="49" charset="0"/>
              <a:ea typeface="Courier New"/>
              <a:cs typeface="Consolas" panose="020B0609020204030204" pitchFamily="49" charset="0"/>
              <a:sym typeface="Courier New"/>
            </a:endParaRPr>
          </a:p>
        </p:txBody>
      </p:sp>
      <p:pic>
        <p:nvPicPr>
          <p:cNvPr id="8" name="Picture 7"/>
          <p:cNvPicPr>
            <a:picLocks noChangeAspect="1"/>
          </p:cNvPicPr>
          <p:nvPr/>
        </p:nvPicPr>
        <p:blipFill>
          <a:blip r:embed="rId6"/>
          <a:stretch>
            <a:fillRect/>
          </a:stretch>
        </p:blipFill>
        <p:spPr>
          <a:xfrm>
            <a:off x="1016049" y="4618383"/>
            <a:ext cx="6217920" cy="1331712"/>
          </a:xfrm>
          <a:prstGeom prst="rect">
            <a:avLst/>
          </a:prstGeom>
        </p:spPr>
      </p:pic>
    </p:spTree>
    <p:extLst>
      <p:ext uri="{BB962C8B-B14F-4D97-AF65-F5344CB8AC3E}">
        <p14:creationId xmlns:p14="http://schemas.microsoft.com/office/powerpoint/2010/main" val="597644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4952" y="2776989"/>
            <a:ext cx="10490522" cy="3862150"/>
          </a:xfrm>
          <a:prstGeom prst="rect">
            <a:avLst/>
          </a:prstGeom>
        </p:spPr>
      </p:pic>
      <p:sp>
        <p:nvSpPr>
          <p:cNvPr id="2" name="Title 1">
            <a:extLst>
              <a:ext uri="{FF2B5EF4-FFF2-40B4-BE49-F238E27FC236}">
                <a16:creationId xmlns:a16="http://schemas.microsoft.com/office/drawing/2014/main" id="{7A53BE99-EC91-DF4E-BDF9-03EDD3ECAC36}"/>
              </a:ext>
            </a:extLst>
          </p:cNvPr>
          <p:cNvSpPr>
            <a:spLocks noGrp="1"/>
          </p:cNvSpPr>
          <p:nvPr>
            <p:ph type="title"/>
          </p:nvPr>
        </p:nvSpPr>
        <p:spPr>
          <a:xfrm>
            <a:off x="3820887" y="614555"/>
            <a:ext cx="3773376" cy="777536"/>
          </a:xfrm>
        </p:spPr>
        <p:txBody>
          <a:bodyPr/>
          <a:lstStyle/>
          <a:p>
            <a:endParaRPr lang="en-US" dirty="0"/>
          </a:p>
        </p:txBody>
      </p:sp>
      <p:pic>
        <p:nvPicPr>
          <p:cNvPr id="6" name="Picture 5">
            <a:extLst>
              <a:ext uri="{FF2B5EF4-FFF2-40B4-BE49-F238E27FC236}">
                <a16:creationId xmlns:a16="http://schemas.microsoft.com/office/drawing/2014/main" id="{1FFFBDD7-0E36-2C4E-B3F6-F30F8519AB77}"/>
              </a:ext>
            </a:extLst>
          </p:cNvPr>
          <p:cNvPicPr>
            <a:picLocks noChangeAspect="1"/>
          </p:cNvPicPr>
          <p:nvPr/>
        </p:nvPicPr>
        <p:blipFill>
          <a:blip r:embed="rId4"/>
          <a:stretch>
            <a:fillRect/>
          </a:stretch>
        </p:blipFill>
        <p:spPr>
          <a:xfrm>
            <a:off x="9572341" y="188765"/>
            <a:ext cx="2406651" cy="2406651"/>
          </a:xfrm>
          <a:prstGeom prst="rect">
            <a:avLst/>
          </a:prstGeom>
        </p:spPr>
      </p:pic>
      <p:sp>
        <p:nvSpPr>
          <p:cNvPr id="4" name="Rectangle 3"/>
          <p:cNvSpPr/>
          <p:nvPr/>
        </p:nvSpPr>
        <p:spPr>
          <a:xfrm>
            <a:off x="3055915" y="4347053"/>
            <a:ext cx="3159694" cy="12666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42870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371"/>
        <p:cNvGrpSpPr/>
        <p:nvPr/>
      </p:nvGrpSpPr>
      <p:grpSpPr>
        <a:xfrm>
          <a:off x="0" y="0"/>
          <a:ext cx="0" cy="0"/>
          <a:chOff x="0" y="0"/>
          <a:chExt cx="0" cy="0"/>
        </a:xfrm>
      </p:grpSpPr>
      <p:sp>
        <p:nvSpPr>
          <p:cNvPr id="10" name="Rectangle 9"/>
          <p:cNvSpPr/>
          <p:nvPr/>
        </p:nvSpPr>
        <p:spPr>
          <a:xfrm>
            <a:off x="3132094" y="4908320"/>
            <a:ext cx="6269143" cy="822960"/>
          </a:xfrm>
          <a:prstGeom prst="rect">
            <a:avLst/>
          </a:prstGeom>
          <a:solidFill>
            <a:srgbClr val="F0F2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53416"/>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filter</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orders</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 </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proc_code</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 == COMP)</a:t>
            </a:r>
          </a:p>
          <a:p>
            <a:pPr marL="153416">
              <a:buClr>
                <a:schemeClr val="dk1"/>
              </a:buClr>
            </a:pPr>
            <a:r>
              <a:rPr lang="fr-FR" sz="2400" dirty="0" err="1">
                <a:solidFill>
                  <a:srgbClr val="00B050"/>
                </a:solidFill>
                <a:latin typeface="Consolas" panose="020B0609020204030204" pitchFamily="49" charset="0"/>
                <a:ea typeface="Courier New"/>
                <a:cs typeface="Courier New"/>
                <a:sym typeface="Courier New"/>
              </a:rPr>
              <a:t>filter</a:t>
            </a:r>
            <a:r>
              <a:rPr lang="fr-FR" sz="2400" dirty="0">
                <a:solidFill>
                  <a:srgbClr val="00B050"/>
                </a:solidFill>
                <a:latin typeface="Consolas" panose="020B0609020204030204" pitchFamily="49" charset="0"/>
                <a:ea typeface="Courier New"/>
                <a:cs typeface="Courier New"/>
                <a:sym typeface="Courier New"/>
              </a:rPr>
              <a:t>(</a:t>
            </a:r>
            <a:r>
              <a:rPr lang="fr-FR" sz="2400" dirty="0" err="1">
                <a:solidFill>
                  <a:srgbClr val="00B050"/>
                </a:solidFill>
                <a:latin typeface="Consolas" panose="020B0609020204030204" pitchFamily="49" charset="0"/>
                <a:ea typeface="Courier New"/>
                <a:cs typeface="Courier New"/>
                <a:sym typeface="Courier New"/>
              </a:rPr>
              <a:t>orders</a:t>
            </a:r>
            <a:r>
              <a:rPr lang="fr-FR" sz="2400" dirty="0">
                <a:solidFill>
                  <a:srgbClr val="00B050"/>
                </a:solidFill>
                <a:latin typeface="Consolas" panose="020B0609020204030204" pitchFamily="49" charset="0"/>
                <a:ea typeface="Courier New"/>
                <a:cs typeface="Courier New"/>
                <a:sym typeface="Courier New"/>
              </a:rPr>
              <a:t>, </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proc_code</a:t>
            </a:r>
            <a:r>
              <a:rPr lang="fr-FR" sz="2400" dirty="0">
                <a:solidFill>
                  <a:srgbClr val="00B050"/>
                </a:solidFill>
                <a:latin typeface="Consolas" panose="020B0609020204030204" pitchFamily="49" charset="0"/>
                <a:ea typeface="Courier New"/>
                <a:cs typeface="Courier New"/>
                <a:sym typeface="Courier New"/>
              </a:rPr>
              <a:t> == "COMP")</a:t>
            </a:r>
          </a:p>
        </p:txBody>
      </p:sp>
      <p:sp>
        <p:nvSpPr>
          <p:cNvPr id="372" name="Google Shape;372;p39"/>
          <p:cNvSpPr txBox="1">
            <a:spLocks noGrp="1"/>
          </p:cNvSpPr>
          <p:nvPr>
            <p:ph type="title"/>
          </p:nvPr>
        </p:nvSpPr>
        <p:spPr>
          <a:xfrm>
            <a:off x="2898971" y="624884"/>
            <a:ext cx="6706322"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Common mistakes</a:t>
            </a:r>
            <a:endParaRPr dirty="0"/>
          </a:p>
        </p:txBody>
      </p:sp>
      <p:sp>
        <p:nvSpPr>
          <p:cNvPr id="374" name="Google Shape;374;p39"/>
          <p:cNvSpPr txBox="1"/>
          <p:nvPr/>
        </p:nvSpPr>
        <p:spPr>
          <a:xfrm>
            <a:off x="2740378" y="1916212"/>
            <a:ext cx="4984875" cy="472821"/>
          </a:xfrm>
          <a:prstGeom prst="rect">
            <a:avLst/>
          </a:prstGeom>
          <a:noFill/>
          <a:ln>
            <a:noFill/>
          </a:ln>
        </p:spPr>
        <p:txBody>
          <a:bodyPr spcFirstLastPara="1" wrap="square" lIns="0" tIns="6455" rIns="0" bIns="0" anchor="t" anchorCtr="0">
            <a:noAutofit/>
          </a:bodyPr>
          <a:lstStyle/>
          <a:p>
            <a:pPr marL="6803"/>
            <a:r>
              <a:rPr lang="en-US" sz="2652">
                <a:latin typeface="Calibri"/>
                <a:ea typeface="Calibri"/>
                <a:cs typeface="Calibri"/>
                <a:sym typeface="Calibri"/>
              </a:rPr>
              <a:t>1.	Using	</a:t>
            </a:r>
            <a:r>
              <a:rPr lang="en-US" sz="2652" b="1">
                <a:solidFill>
                  <a:srgbClr val="FF2600"/>
                </a:solidFill>
              </a:rPr>
              <a:t>= </a:t>
            </a:r>
            <a:r>
              <a:rPr lang="en-US" sz="2652">
                <a:latin typeface="Calibri"/>
                <a:ea typeface="Calibri"/>
                <a:cs typeface="Calibri"/>
                <a:sym typeface="Calibri"/>
              </a:rPr>
              <a:t>instead of	</a:t>
            </a:r>
            <a:r>
              <a:rPr lang="en-US" sz="2652" b="1">
                <a:solidFill>
                  <a:srgbClr val="00882B"/>
                </a:solidFill>
              </a:rPr>
              <a:t>==</a:t>
            </a:r>
            <a:endParaRPr sz="2652"/>
          </a:p>
        </p:txBody>
      </p:sp>
      <p:sp>
        <p:nvSpPr>
          <p:cNvPr id="375" name="Google Shape;375;p39"/>
          <p:cNvSpPr txBox="1"/>
          <p:nvPr/>
        </p:nvSpPr>
        <p:spPr>
          <a:xfrm>
            <a:off x="3132094" y="2547830"/>
            <a:ext cx="6269143" cy="832705"/>
          </a:xfrm>
          <a:prstGeom prst="rect">
            <a:avLst/>
          </a:prstGeom>
          <a:solidFill>
            <a:srgbClr val="F0F2F4"/>
          </a:solidFill>
          <a:ln w="10450" cap="flat" cmpd="sng">
            <a:solidFill>
              <a:srgbClr val="000000"/>
            </a:solidFill>
            <a:prstDash val="solid"/>
            <a:round/>
            <a:headEnd type="none" w="sm" len="sm"/>
            <a:tailEnd type="none" w="sm" len="sm"/>
          </a:ln>
        </p:spPr>
        <p:txBody>
          <a:bodyPr spcFirstLastPara="1" wrap="square" lIns="0" tIns="78576" rIns="0" bIns="0" anchor="t" anchorCtr="0">
            <a:noAutofit/>
          </a:bodyPr>
          <a:lstStyle/>
          <a:p>
            <a:pPr marL="153416"/>
            <a:r>
              <a:rPr lang="en-US" sz="2400" dirty="0">
                <a:solidFill>
                  <a:schemeClr val="accent2">
                    <a:lumMod val="60000"/>
                    <a:lumOff val="40000"/>
                  </a:schemeClr>
                </a:solidFill>
                <a:latin typeface="Consolas" panose="020B0609020204030204" pitchFamily="49" charset="0"/>
                <a:ea typeface="Courier New"/>
                <a:cs typeface="Courier New"/>
                <a:sym typeface="Courier New"/>
              </a:rPr>
              <a:t>filter(orders, </a:t>
            </a:r>
            <a:r>
              <a:rPr lang="en-US" sz="2400" dirty="0" err="1">
                <a:solidFill>
                  <a:schemeClr val="accent2">
                    <a:lumMod val="60000"/>
                    <a:lumOff val="40000"/>
                  </a:schemeClr>
                </a:solidFill>
                <a:latin typeface="Consolas" panose="020B0609020204030204" pitchFamily="49" charset="0"/>
                <a:ea typeface="Courier New"/>
                <a:cs typeface="Courier New"/>
                <a:sym typeface="Courier New"/>
              </a:rPr>
              <a:t>proc_code</a:t>
            </a:r>
            <a:r>
              <a:rPr lang="en-US" sz="2400" dirty="0">
                <a:solidFill>
                  <a:schemeClr val="accent2">
                    <a:lumMod val="60000"/>
                    <a:lumOff val="40000"/>
                  </a:schemeClr>
                </a:solidFill>
                <a:latin typeface="Consolas" panose="020B0609020204030204" pitchFamily="49" charset="0"/>
                <a:ea typeface="Courier New"/>
                <a:cs typeface="Courier New"/>
                <a:sym typeface="Courier New"/>
              </a:rPr>
              <a:t> = "BMP")</a:t>
            </a:r>
            <a:endParaRPr sz="2400" dirty="0">
              <a:solidFill>
                <a:schemeClr val="accent2">
                  <a:lumMod val="60000"/>
                  <a:lumOff val="40000"/>
                </a:schemeClr>
              </a:solidFill>
              <a:latin typeface="Consolas" panose="020B0609020204030204" pitchFamily="49" charset="0"/>
              <a:ea typeface="Courier New"/>
              <a:cs typeface="Courier New"/>
              <a:sym typeface="Courier New"/>
            </a:endParaRPr>
          </a:p>
          <a:p>
            <a:pPr marL="153416">
              <a:buClr>
                <a:schemeClr val="dk1"/>
              </a:buClr>
            </a:pPr>
            <a:r>
              <a:rPr lang="en-US" sz="2400" dirty="0">
                <a:solidFill>
                  <a:srgbClr val="00B050"/>
                </a:solidFill>
                <a:latin typeface="Consolas" panose="020B0609020204030204" pitchFamily="49" charset="0"/>
                <a:ea typeface="Courier New"/>
                <a:cs typeface="Courier New"/>
                <a:sym typeface="Courier New"/>
              </a:rPr>
              <a:t>filter(orders, </a:t>
            </a:r>
            <a:r>
              <a:rPr lang="en-US" sz="2400" dirty="0" err="1">
                <a:solidFill>
                  <a:srgbClr val="00B050"/>
                </a:solidFill>
                <a:latin typeface="Consolas" panose="020B0609020204030204" pitchFamily="49" charset="0"/>
                <a:ea typeface="Courier New"/>
                <a:cs typeface="Courier New"/>
                <a:sym typeface="Courier New"/>
              </a:rPr>
              <a:t>proc_code</a:t>
            </a:r>
            <a:r>
              <a:rPr lang="en-US" sz="2400" dirty="0">
                <a:solidFill>
                  <a:srgbClr val="00B050"/>
                </a:solidFill>
                <a:latin typeface="Consolas" panose="020B0609020204030204" pitchFamily="49" charset="0"/>
                <a:ea typeface="Courier New"/>
                <a:cs typeface="Courier New"/>
                <a:sym typeface="Courier New"/>
              </a:rPr>
              <a:t> == "BMP")</a:t>
            </a:r>
            <a:endParaRPr sz="2400" dirty="0">
              <a:solidFill>
                <a:srgbClr val="00B050"/>
              </a:solidFill>
              <a:latin typeface="Consolas" panose="020B0609020204030204" pitchFamily="49" charset="0"/>
              <a:ea typeface="Courier New"/>
              <a:cs typeface="Courier New"/>
              <a:sym typeface="Courier New"/>
            </a:endParaRPr>
          </a:p>
        </p:txBody>
      </p:sp>
      <p:sp>
        <p:nvSpPr>
          <p:cNvPr id="379" name="Google Shape;379;p39"/>
          <p:cNvSpPr txBox="1"/>
          <p:nvPr/>
        </p:nvSpPr>
        <p:spPr>
          <a:xfrm>
            <a:off x="2740377" y="4367148"/>
            <a:ext cx="4922036" cy="472821"/>
          </a:xfrm>
          <a:prstGeom prst="rect">
            <a:avLst/>
          </a:prstGeom>
          <a:noFill/>
          <a:ln>
            <a:noFill/>
          </a:ln>
        </p:spPr>
        <p:txBody>
          <a:bodyPr spcFirstLastPara="1" wrap="square" lIns="0" tIns="6455" rIns="0" bIns="0" anchor="t" anchorCtr="0">
            <a:noAutofit/>
          </a:bodyPr>
          <a:lstStyle/>
          <a:p>
            <a:pPr marL="6803"/>
            <a:r>
              <a:rPr lang="en-US" sz="2652">
                <a:latin typeface="Calibri"/>
                <a:ea typeface="Calibri"/>
                <a:cs typeface="Calibri"/>
                <a:sym typeface="Calibri"/>
              </a:rPr>
              <a:t>2.	Forgetting quotes</a:t>
            </a:r>
            <a:endParaRPr sz="2652">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10" name="Rectangle 9"/>
          <p:cNvSpPr/>
          <p:nvPr/>
        </p:nvSpPr>
        <p:spPr>
          <a:xfrm>
            <a:off x="3132094" y="4908320"/>
            <a:ext cx="6269143" cy="822960"/>
          </a:xfrm>
          <a:prstGeom prst="rect">
            <a:avLst/>
          </a:prstGeom>
          <a:solidFill>
            <a:srgbClr val="F0F2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53416"/>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fitler</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orders</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 proc_code == "COMP")</a:t>
            </a:r>
          </a:p>
          <a:p>
            <a:pPr marL="153416">
              <a:buClr>
                <a:schemeClr val="dk1"/>
              </a:buClr>
            </a:pPr>
            <a:r>
              <a:rPr lang="fr-FR" sz="2400" dirty="0" err="1">
                <a:solidFill>
                  <a:srgbClr val="00B050"/>
                </a:solidFill>
                <a:latin typeface="Consolas" panose="020B0609020204030204" pitchFamily="49" charset="0"/>
                <a:ea typeface="Courier New"/>
                <a:cs typeface="Courier New"/>
                <a:sym typeface="Courier New"/>
              </a:rPr>
              <a:t>filter</a:t>
            </a:r>
            <a:r>
              <a:rPr lang="fr-FR" sz="2400" dirty="0">
                <a:solidFill>
                  <a:srgbClr val="00B050"/>
                </a:solidFill>
                <a:latin typeface="Consolas" panose="020B0609020204030204" pitchFamily="49" charset="0"/>
                <a:ea typeface="Courier New"/>
                <a:cs typeface="Courier New"/>
                <a:sym typeface="Courier New"/>
              </a:rPr>
              <a:t>(</a:t>
            </a:r>
            <a:r>
              <a:rPr lang="fr-FR" sz="2400" dirty="0" err="1">
                <a:solidFill>
                  <a:srgbClr val="00B050"/>
                </a:solidFill>
                <a:latin typeface="Consolas" panose="020B0609020204030204" pitchFamily="49" charset="0"/>
                <a:ea typeface="Courier New"/>
                <a:cs typeface="Courier New"/>
                <a:sym typeface="Courier New"/>
              </a:rPr>
              <a:t>orders</a:t>
            </a:r>
            <a:r>
              <a:rPr lang="fr-FR" sz="2400" dirty="0">
                <a:solidFill>
                  <a:srgbClr val="00B050"/>
                </a:solidFill>
                <a:latin typeface="Consolas" panose="020B0609020204030204" pitchFamily="49" charset="0"/>
                <a:ea typeface="Courier New"/>
                <a:cs typeface="Courier New"/>
                <a:sym typeface="Courier New"/>
              </a:rPr>
              <a:t>, </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proc_code</a:t>
            </a:r>
            <a:r>
              <a:rPr lang="fr-FR" sz="2400" dirty="0">
                <a:solidFill>
                  <a:srgbClr val="00B050"/>
                </a:solidFill>
                <a:latin typeface="Consolas" panose="020B0609020204030204" pitchFamily="49" charset="0"/>
                <a:ea typeface="Courier New"/>
                <a:cs typeface="Courier New"/>
                <a:sym typeface="Courier New"/>
              </a:rPr>
              <a:t> == "COMP")</a:t>
            </a:r>
          </a:p>
        </p:txBody>
      </p:sp>
      <p:sp>
        <p:nvSpPr>
          <p:cNvPr id="372" name="Google Shape;372;p39"/>
          <p:cNvSpPr txBox="1">
            <a:spLocks noGrp="1"/>
          </p:cNvSpPr>
          <p:nvPr>
            <p:ph type="title"/>
          </p:nvPr>
        </p:nvSpPr>
        <p:spPr>
          <a:xfrm>
            <a:off x="2898971" y="624884"/>
            <a:ext cx="6706322"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Common mistakes</a:t>
            </a:r>
            <a:endParaRPr dirty="0"/>
          </a:p>
        </p:txBody>
      </p:sp>
      <p:sp>
        <p:nvSpPr>
          <p:cNvPr id="374" name="Google Shape;374;p39"/>
          <p:cNvSpPr txBox="1"/>
          <p:nvPr/>
        </p:nvSpPr>
        <p:spPr>
          <a:xfrm>
            <a:off x="2740378" y="1916212"/>
            <a:ext cx="4984875" cy="472821"/>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3.	Capitalization matters</a:t>
            </a:r>
            <a:endParaRPr sz="2652" dirty="0"/>
          </a:p>
        </p:txBody>
      </p:sp>
      <p:sp>
        <p:nvSpPr>
          <p:cNvPr id="375" name="Google Shape;375;p39"/>
          <p:cNvSpPr txBox="1"/>
          <p:nvPr/>
        </p:nvSpPr>
        <p:spPr>
          <a:xfrm>
            <a:off x="3132094" y="2547830"/>
            <a:ext cx="6269143" cy="832705"/>
          </a:xfrm>
          <a:prstGeom prst="rect">
            <a:avLst/>
          </a:prstGeom>
          <a:solidFill>
            <a:srgbClr val="F0F2F4"/>
          </a:solidFill>
          <a:ln w="10450" cap="flat" cmpd="sng">
            <a:solidFill>
              <a:srgbClr val="000000"/>
            </a:solidFill>
            <a:prstDash val="solid"/>
            <a:round/>
            <a:headEnd type="none" w="sm" len="sm"/>
            <a:tailEnd type="none" w="sm" len="sm"/>
          </a:ln>
        </p:spPr>
        <p:txBody>
          <a:bodyPr spcFirstLastPara="1" wrap="square" lIns="0" tIns="78576" rIns="0" bIns="0" anchor="t" anchorCtr="0">
            <a:noAutofit/>
          </a:bodyPr>
          <a:lstStyle/>
          <a:p>
            <a:pPr marL="153416"/>
            <a:r>
              <a:rPr lang="en-US" sz="2400" dirty="0">
                <a:solidFill>
                  <a:schemeClr val="accent2">
                    <a:lumMod val="60000"/>
                    <a:lumOff val="40000"/>
                  </a:schemeClr>
                </a:solidFill>
                <a:latin typeface="Consolas" panose="020B0609020204030204" pitchFamily="49" charset="0"/>
                <a:ea typeface="Courier New"/>
                <a:cs typeface="Courier New"/>
                <a:sym typeface="Courier New"/>
              </a:rPr>
              <a:t>Filter(Orders, </a:t>
            </a:r>
            <a:r>
              <a:rPr lang="en-US" sz="2400" dirty="0" err="1">
                <a:solidFill>
                  <a:schemeClr val="accent2">
                    <a:lumMod val="60000"/>
                    <a:lumOff val="40000"/>
                  </a:schemeClr>
                </a:solidFill>
                <a:latin typeface="Consolas" panose="020B0609020204030204" pitchFamily="49" charset="0"/>
                <a:ea typeface="Courier New"/>
                <a:cs typeface="Courier New"/>
                <a:sym typeface="Courier New"/>
              </a:rPr>
              <a:t>proc_code</a:t>
            </a:r>
            <a:r>
              <a:rPr lang="en-US" sz="2400" dirty="0">
                <a:solidFill>
                  <a:schemeClr val="accent2">
                    <a:lumMod val="60000"/>
                    <a:lumOff val="40000"/>
                  </a:schemeClr>
                </a:solidFill>
                <a:latin typeface="Consolas" panose="020B0609020204030204" pitchFamily="49" charset="0"/>
                <a:ea typeface="Courier New"/>
                <a:cs typeface="Courier New"/>
                <a:sym typeface="Courier New"/>
              </a:rPr>
              <a:t> == "BMP")</a:t>
            </a:r>
            <a:endParaRPr sz="2400" dirty="0">
              <a:solidFill>
                <a:schemeClr val="accent2">
                  <a:lumMod val="60000"/>
                  <a:lumOff val="40000"/>
                </a:schemeClr>
              </a:solidFill>
              <a:latin typeface="Consolas" panose="020B0609020204030204" pitchFamily="49" charset="0"/>
              <a:ea typeface="Courier New"/>
              <a:cs typeface="Courier New"/>
              <a:sym typeface="Courier New"/>
            </a:endParaRPr>
          </a:p>
          <a:p>
            <a:pPr marL="153416">
              <a:buClr>
                <a:schemeClr val="dk1"/>
              </a:buClr>
            </a:pPr>
            <a:r>
              <a:rPr lang="en-US" sz="2400" dirty="0">
                <a:solidFill>
                  <a:srgbClr val="00B050"/>
                </a:solidFill>
                <a:latin typeface="Consolas" panose="020B0609020204030204" pitchFamily="49" charset="0"/>
                <a:ea typeface="Courier New"/>
                <a:cs typeface="Courier New"/>
                <a:sym typeface="Courier New"/>
              </a:rPr>
              <a:t>filter(orders, </a:t>
            </a:r>
            <a:r>
              <a:rPr lang="en-US" sz="2400" dirty="0" err="1">
                <a:solidFill>
                  <a:srgbClr val="00B050"/>
                </a:solidFill>
                <a:latin typeface="Consolas" panose="020B0609020204030204" pitchFamily="49" charset="0"/>
                <a:ea typeface="Courier New"/>
                <a:cs typeface="Courier New"/>
                <a:sym typeface="Courier New"/>
              </a:rPr>
              <a:t>proc_code</a:t>
            </a:r>
            <a:r>
              <a:rPr lang="en-US" sz="2400" dirty="0">
                <a:solidFill>
                  <a:srgbClr val="00B050"/>
                </a:solidFill>
                <a:latin typeface="Consolas" panose="020B0609020204030204" pitchFamily="49" charset="0"/>
                <a:ea typeface="Courier New"/>
                <a:cs typeface="Courier New"/>
                <a:sym typeface="Courier New"/>
              </a:rPr>
              <a:t> == "BMP")</a:t>
            </a:r>
            <a:endParaRPr sz="2400" dirty="0">
              <a:solidFill>
                <a:srgbClr val="00B050"/>
              </a:solidFill>
              <a:latin typeface="Consolas" panose="020B0609020204030204" pitchFamily="49" charset="0"/>
              <a:ea typeface="Courier New"/>
              <a:cs typeface="Courier New"/>
              <a:sym typeface="Courier New"/>
            </a:endParaRPr>
          </a:p>
        </p:txBody>
      </p:sp>
      <p:sp>
        <p:nvSpPr>
          <p:cNvPr id="379" name="Google Shape;379;p39"/>
          <p:cNvSpPr txBox="1"/>
          <p:nvPr/>
        </p:nvSpPr>
        <p:spPr>
          <a:xfrm>
            <a:off x="2740377" y="4367148"/>
            <a:ext cx="4922036" cy="472821"/>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4.	Spelling</a:t>
            </a:r>
            <a:endParaRPr sz="2652" dirty="0">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9351648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383"/>
        <p:cNvGrpSpPr/>
        <p:nvPr/>
      </p:nvGrpSpPr>
      <p:grpSpPr>
        <a:xfrm>
          <a:off x="0" y="0"/>
          <a:ext cx="0" cy="0"/>
          <a:chOff x="0" y="0"/>
          <a:chExt cx="0" cy="0"/>
        </a:xfrm>
      </p:grpSpPr>
      <p:sp>
        <p:nvSpPr>
          <p:cNvPr id="385" name="Google Shape;385;p40"/>
          <p:cNvSpPr txBox="1">
            <a:spLocks noGrp="1"/>
          </p:cNvSpPr>
          <p:nvPr>
            <p:ph type="title"/>
          </p:nvPr>
        </p:nvSpPr>
        <p:spPr>
          <a:xfrm>
            <a:off x="5376802" y="684400"/>
            <a:ext cx="222833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386" name="Google Shape;386;p40"/>
          <p:cNvSpPr txBox="1"/>
          <p:nvPr/>
        </p:nvSpPr>
        <p:spPr>
          <a:xfrm>
            <a:off x="1983113" y="1738427"/>
            <a:ext cx="6514116" cy="412836"/>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a:t>
            </a:r>
            <a:r>
              <a:rPr lang="en-US" sz="2652" i="1" dirty="0">
                <a:latin typeface="Cambria"/>
                <a:ea typeface="Cambria"/>
                <a:cs typeface="Cambria"/>
                <a:sym typeface="Cambria"/>
              </a:rPr>
              <a:t>multiple </a:t>
            </a:r>
            <a:r>
              <a:rPr lang="en-US" sz="2652" dirty="0">
                <a:latin typeface="Calibri"/>
                <a:ea typeface="Calibri"/>
                <a:cs typeface="Calibri"/>
                <a:sym typeface="Calibri"/>
              </a:rPr>
              <a:t>logical criteria.</a:t>
            </a:r>
            <a:endParaRPr sz="2652" dirty="0">
              <a:latin typeface="Calibri"/>
              <a:ea typeface="Calibri"/>
              <a:cs typeface="Calibri"/>
              <a:sym typeface="Calibri"/>
            </a:endParaRPr>
          </a:p>
        </p:txBody>
      </p:sp>
      <p:sp>
        <p:nvSpPr>
          <p:cNvPr id="387" name="Google Shape;387;p40"/>
          <p:cNvSpPr/>
          <p:nvPr/>
        </p:nvSpPr>
        <p:spPr>
          <a:xfrm>
            <a:off x="6178959" y="405713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389" name="Google Shape;389;p40"/>
          <p:cNvSpPr txBox="1"/>
          <p:nvPr/>
        </p:nvSpPr>
        <p:spPr>
          <a:xfrm>
            <a:off x="725714" y="2325336"/>
            <a:ext cx="10478125" cy="808714"/>
          </a:xfrm>
          <a:prstGeom prst="rect">
            <a:avLst/>
          </a:prstGeom>
          <a:solidFill>
            <a:srgbClr val="F0F2F4"/>
          </a:solidFill>
          <a:ln w="10450" cap="flat" cmpd="sng">
            <a:solidFill>
              <a:srgbClr val="000000"/>
            </a:solidFill>
            <a:prstDash val="solid"/>
            <a:round/>
            <a:headEnd type="none" w="sm" len="sm"/>
            <a:tailEnd type="none" w="sm" len="sm"/>
          </a:ln>
        </p:spPr>
        <p:txBody>
          <a:bodyPr spcFirstLastPara="1" wrap="square" lIns="0" tIns="191170" rIns="0" bIns="0" anchor="t" anchorCtr="0">
            <a:noAutofit/>
          </a:bodyPr>
          <a:lstStyle/>
          <a:p>
            <a:pPr marL="160220"/>
            <a:r>
              <a:rPr lang="en-US" sz="2400" dirty="0">
                <a:solidFill>
                  <a:srgbClr val="0365C0"/>
                </a:solidFill>
                <a:latin typeface="Consolas" panose="020B0609020204030204" pitchFamily="49" charset="0"/>
                <a:ea typeface="Courier New"/>
                <a:cs typeface="Courier New"/>
                <a:sym typeface="Courier New"/>
              </a:rPr>
              <a:t>filter(orders</a:t>
            </a:r>
            <a:r>
              <a:rPr lang="en-US" sz="2400" dirty="0">
                <a:latin typeface="Consolas" panose="020B0609020204030204" pitchFamily="49" charset="0"/>
                <a:ea typeface="Courier New"/>
                <a:cs typeface="Courier New"/>
                <a:sym typeface="Courier New"/>
              </a:rPr>
              <a:t>, </a:t>
            </a:r>
            <a:r>
              <a:rPr lang="en-US" sz="2400" dirty="0" err="1">
                <a:solidFill>
                  <a:srgbClr val="0365C0"/>
                </a:solidFill>
                <a:latin typeface="Consolas" panose="020B0609020204030204" pitchFamily="49" charset="0"/>
                <a:ea typeface="Courier New"/>
                <a:cs typeface="Courier New"/>
                <a:sym typeface="Courier New"/>
              </a:rPr>
              <a:t>patient_id</a:t>
            </a:r>
            <a:r>
              <a:rPr lang="en-US" sz="2400" dirty="0">
                <a:solidFill>
                  <a:srgbClr val="0365C0"/>
                </a:solidFill>
                <a:latin typeface="Consolas" panose="020B0609020204030204" pitchFamily="49" charset="0"/>
                <a:ea typeface="Courier New"/>
                <a:cs typeface="Courier New"/>
                <a:sym typeface="Courier New"/>
              </a:rPr>
              <a:t> == 508061, description=="T4, FREE")</a:t>
            </a:r>
            <a:endParaRPr sz="2400" dirty="0">
              <a:solidFill>
                <a:srgbClr val="0365C0"/>
              </a:solidFill>
              <a:latin typeface="Consolas" panose="020B0609020204030204" pitchFamily="49" charset="0"/>
              <a:ea typeface="Courier New"/>
              <a:cs typeface="Courier New"/>
              <a:sym typeface="Courier New"/>
            </a:endParaRPr>
          </a:p>
        </p:txBody>
      </p:sp>
      <p:sp>
        <p:nvSpPr>
          <p:cNvPr id="397" name="Google Shape;397;p40"/>
          <p:cNvSpPr txBox="1"/>
          <p:nvPr/>
        </p:nvSpPr>
        <p:spPr>
          <a:xfrm>
            <a:off x="3306932" y="3168324"/>
            <a:ext cx="1380857" cy="396643"/>
          </a:xfrm>
          <a:prstGeom prst="rect">
            <a:avLst/>
          </a:prstGeom>
          <a:noFill/>
          <a:ln>
            <a:noFill/>
          </a:ln>
        </p:spPr>
        <p:txBody>
          <a:bodyPr spcFirstLastPara="1" wrap="square" lIns="0" tIns="8156" rIns="0" bIns="0" anchor="t" anchorCtr="0">
            <a:noAutofit/>
          </a:bodyPr>
          <a:lstStyle/>
          <a:p>
            <a:pPr marL="6803"/>
            <a:r>
              <a:rPr lang="en-US" sz="2196">
                <a:solidFill>
                  <a:srgbClr val="A6AAA9"/>
                </a:solidFill>
                <a:latin typeface="Calibri"/>
                <a:ea typeface="Calibri"/>
                <a:cs typeface="Calibri"/>
                <a:sym typeface="Calibri"/>
              </a:rPr>
              <a:t>orders</a:t>
            </a:r>
            <a:endParaRPr sz="2196">
              <a:latin typeface="Calibri"/>
              <a:ea typeface="Calibri"/>
              <a:cs typeface="Calibri"/>
              <a:sym typeface="Calibri"/>
            </a:endParaRPr>
          </a:p>
        </p:txBody>
      </p:sp>
      <p:sp>
        <p:nvSpPr>
          <p:cNvPr id="1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7" name="Table 16"/>
          <p:cNvGraphicFramePr>
            <a:graphicFrameLocks noGrp="1"/>
          </p:cNvGraphicFramePr>
          <p:nvPr>
            <p:extLst>
              <p:ext uri="{D42A27DB-BD31-4B8C-83A1-F6EECF244321}">
                <p14:modId xmlns:p14="http://schemas.microsoft.com/office/powerpoint/2010/main" val="998176495"/>
              </p:ext>
            </p:extLst>
          </p:nvPr>
        </p:nvGraphicFramePr>
        <p:xfrm>
          <a:off x="507274" y="3655638"/>
          <a:ext cx="5588783" cy="2401104"/>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PRO</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BMP</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TSH</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T4FR</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610876843"/>
              </p:ext>
            </p:extLst>
          </p:nvPr>
        </p:nvGraphicFramePr>
        <p:xfrm>
          <a:off x="6595236" y="3655638"/>
          <a:ext cx="5588783" cy="741680"/>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T4FR</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401"/>
        <p:cNvGrpSpPr/>
        <p:nvPr/>
      </p:nvGrpSpPr>
      <p:grpSpPr>
        <a:xfrm>
          <a:off x="0" y="0"/>
          <a:ext cx="0" cy="0"/>
          <a:chOff x="0" y="0"/>
          <a:chExt cx="0" cy="0"/>
        </a:xfrm>
      </p:grpSpPr>
      <p:sp>
        <p:nvSpPr>
          <p:cNvPr id="403" name="Google Shape;403;p41"/>
          <p:cNvSpPr txBox="1">
            <a:spLocks noGrp="1"/>
          </p:cNvSpPr>
          <p:nvPr>
            <p:ph type="title"/>
          </p:nvPr>
        </p:nvSpPr>
        <p:spPr>
          <a:xfrm>
            <a:off x="3929576" y="684400"/>
            <a:ext cx="527157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Boolean operators</a:t>
            </a:r>
            <a:endParaRPr dirty="0"/>
          </a:p>
        </p:txBody>
      </p:sp>
      <p:graphicFrame>
        <p:nvGraphicFramePr>
          <p:cNvPr id="404" name="Google Shape;404;p41"/>
          <p:cNvGraphicFramePr/>
          <p:nvPr>
            <p:extLst>
              <p:ext uri="{D42A27DB-BD31-4B8C-83A1-F6EECF244321}">
                <p14:modId xmlns:p14="http://schemas.microsoft.com/office/powerpoint/2010/main" val="2072931870"/>
              </p:ext>
            </p:extLst>
          </p:nvPr>
        </p:nvGraphicFramePr>
        <p:xfrm>
          <a:off x="3067050" y="2457274"/>
          <a:ext cx="5791200" cy="2895775"/>
        </p:xfrm>
        <a:graphic>
          <a:graphicData uri="http://schemas.openxmlformats.org/drawingml/2006/table">
            <a:tbl>
              <a:tblPr firstRow="1" bandRow="1">
                <a:noFill/>
                <a:tableStyleId>{809C1C93-8995-4D9E-87C8-A8817AF97DB9}</a:tableStyleId>
              </a:tblPr>
              <a:tblGrid>
                <a:gridCol w="2940602">
                  <a:extLst>
                    <a:ext uri="{9D8B030D-6E8A-4147-A177-3AD203B41FA5}">
                      <a16:colId xmlns:a16="http://schemas.microsoft.com/office/drawing/2014/main" val="20000"/>
                    </a:ext>
                  </a:extLst>
                </a:gridCol>
                <a:gridCol w="2850598">
                  <a:extLst>
                    <a:ext uri="{9D8B030D-6E8A-4147-A177-3AD203B41FA5}">
                      <a16:colId xmlns:a16="http://schemas.microsoft.com/office/drawing/2014/main" val="20001"/>
                    </a:ext>
                  </a:extLst>
                </a:gridCol>
              </a:tblGrid>
              <a:tr h="638113">
                <a:tc>
                  <a:txBody>
                    <a:bodyPr/>
                    <a:lstStyle/>
                    <a:p>
                      <a:pPr marL="12700" marR="0" lvl="0" indent="0" algn="ctr" rtl="0">
                        <a:lnSpc>
                          <a:spcPct val="100000"/>
                        </a:lnSpc>
                        <a:spcBef>
                          <a:spcPts val="0"/>
                        </a:spcBef>
                        <a:spcAft>
                          <a:spcPts val="0"/>
                        </a:spcAft>
                        <a:buNone/>
                      </a:pPr>
                      <a:r>
                        <a:rPr lang="en-US" sz="2800" u="none" strike="noStrike" cap="none" dirty="0">
                          <a:solidFill>
                            <a:schemeClr val="bg1">
                              <a:lumMod val="50000"/>
                            </a:schemeClr>
                          </a:solidFill>
                          <a:latin typeface="Consolas" panose="020B0609020204030204" pitchFamily="49" charset="0"/>
                          <a:ea typeface="Courier New"/>
                          <a:cs typeface="Courier New"/>
                          <a:sym typeface="Courier New"/>
                        </a:rPr>
                        <a:t>a</a:t>
                      </a:r>
                      <a:r>
                        <a:rPr lang="en-US" sz="2800" u="none" strike="noStrike" cap="none" dirty="0">
                          <a:solidFill>
                            <a:srgbClr val="D6D6D6"/>
                          </a:solidFill>
                          <a:latin typeface="Courier New"/>
                          <a:ea typeface="Courier New"/>
                          <a:cs typeface="Courier New"/>
                          <a:sym typeface="Courier New"/>
                        </a:rPr>
                        <a:t> </a:t>
                      </a:r>
                      <a:r>
                        <a:rPr lang="en-US" sz="2800" u="none" strike="noStrike" cap="none" dirty="0">
                          <a:latin typeface="Courier New"/>
                          <a:ea typeface="Courier New"/>
                          <a:cs typeface="Courier New"/>
                          <a:sym typeface="Courier New"/>
                        </a:rPr>
                        <a:t>&amp; </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b</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a:latin typeface="Calibri"/>
                          <a:ea typeface="Calibri"/>
                          <a:cs typeface="Calibri"/>
                          <a:sym typeface="Calibri"/>
                        </a:rPr>
                        <a:t>and</a:t>
                      </a:r>
                      <a:endParaRPr sz="3200" u="none" strike="noStrike" cap="none">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638113">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a</a:t>
                      </a:r>
                      <a:r>
                        <a:rPr lang="en-US" sz="2800" u="none" strike="noStrike" cap="none" dirty="0">
                          <a:solidFill>
                            <a:srgbClr val="D6D6D6"/>
                          </a:solidFill>
                          <a:latin typeface="Courier New"/>
                          <a:ea typeface="Courier New"/>
                          <a:cs typeface="Courier New"/>
                          <a:sym typeface="Courier New"/>
                        </a:rPr>
                        <a:t> </a:t>
                      </a:r>
                      <a:r>
                        <a:rPr lang="en-US" sz="2800" u="none" strike="noStrike" cap="none" dirty="0">
                          <a:latin typeface="Courier New"/>
                          <a:ea typeface="Courier New"/>
                          <a:cs typeface="Courier New"/>
                          <a:sym typeface="Courier New"/>
                        </a:rPr>
                        <a:t>| </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b</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a:latin typeface="Calibri"/>
                          <a:ea typeface="Calibri"/>
                          <a:cs typeface="Calibri"/>
                          <a:sym typeface="Calibri"/>
                        </a:rPr>
                        <a:t>or</a:t>
                      </a:r>
                      <a:endParaRPr sz="3200" u="none" strike="noStrike" cap="none">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638113">
                <a:tc>
                  <a:txBody>
                    <a:bodyPr/>
                    <a:lstStyle/>
                    <a:p>
                      <a:pPr marL="0" marR="0" lvl="0" indent="0" algn="ctr" rtl="0">
                        <a:lnSpc>
                          <a:spcPct val="100000"/>
                        </a:lnSpc>
                        <a:spcBef>
                          <a:spcPts val="0"/>
                        </a:spcBef>
                        <a:spcAft>
                          <a:spcPts val="0"/>
                        </a:spcAft>
                        <a:buNone/>
                      </a:pPr>
                      <a:r>
                        <a:rPr lang="en-US" sz="2800" u="none" strike="noStrike" cap="none" dirty="0">
                          <a:latin typeface="Courier New"/>
                          <a:ea typeface="Courier New"/>
                          <a:cs typeface="Courier New"/>
                          <a:sym typeface="Courier New"/>
                        </a:rPr>
                        <a:t>!</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a</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a:latin typeface="Calibri"/>
                          <a:ea typeface="Calibri"/>
                          <a:cs typeface="Calibri"/>
                          <a:sym typeface="Calibri"/>
                        </a:rPr>
                        <a:t>not</a:t>
                      </a:r>
                      <a:endParaRPr sz="3200" u="none" strike="noStrike" cap="none">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981436">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a</a:t>
                      </a:r>
                      <a:r>
                        <a:rPr lang="en-US" sz="2800" u="none" strike="noStrike" cap="none" dirty="0">
                          <a:solidFill>
                            <a:srgbClr val="D6D6D6"/>
                          </a:solidFill>
                          <a:latin typeface="Courier New"/>
                          <a:ea typeface="Courier New"/>
                          <a:cs typeface="Courier New"/>
                          <a:sym typeface="Courier New"/>
                        </a:rPr>
                        <a:t> </a:t>
                      </a:r>
                      <a:r>
                        <a:rPr lang="en-US" sz="2800" u="none" strike="noStrike" cap="none" dirty="0">
                          <a:latin typeface="Courier New"/>
                          <a:ea typeface="Courier New"/>
                          <a:cs typeface="Courier New"/>
                          <a:sym typeface="Courier New"/>
                        </a:rPr>
                        <a:t>%in% </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c(a, b)</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Calibri"/>
                          <a:ea typeface="Calibri"/>
                          <a:cs typeface="Calibri"/>
                          <a:sym typeface="Calibri"/>
                        </a:rPr>
                        <a:t>one of (in)</a:t>
                      </a:r>
                      <a:endParaRPr sz="3200" u="none" strike="noStrike" cap="none" dirty="0">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bl>
          </a:graphicData>
        </a:graphic>
      </p:graphicFrame>
      <p:sp>
        <p:nvSpPr>
          <p:cNvPr id="405" name="Google Shape;405;p41"/>
          <p:cNvSpPr txBox="1"/>
          <p:nvPr/>
        </p:nvSpPr>
        <p:spPr>
          <a:xfrm>
            <a:off x="5214129" y="1846368"/>
            <a:ext cx="1732821" cy="472821"/>
          </a:xfrm>
          <a:prstGeom prst="rect">
            <a:avLst/>
          </a:prstGeom>
          <a:noFill/>
          <a:ln>
            <a:noFill/>
          </a:ln>
        </p:spPr>
        <p:txBody>
          <a:bodyPr spcFirstLastPara="1" wrap="square" lIns="0" tIns="6455" rIns="0" bIns="0" anchor="t" anchorCtr="0">
            <a:noAutofit/>
          </a:bodyPr>
          <a:lstStyle/>
          <a:p>
            <a:pPr marL="6803"/>
            <a:r>
              <a:rPr lang="en-US" sz="2652">
                <a:solidFill>
                  <a:srgbClr val="53585F"/>
                </a:solidFill>
                <a:latin typeface="Calibri"/>
                <a:ea typeface="Calibri"/>
                <a:cs typeface="Calibri"/>
                <a:sym typeface="Calibri"/>
              </a:rPr>
              <a:t>?base::Logic</a:t>
            </a:r>
            <a:endParaRPr sz="2652">
              <a:latin typeface="Calibri"/>
              <a:ea typeface="Calibri"/>
              <a:cs typeface="Calibri"/>
              <a:sym typeface="Calibri"/>
            </a:endParaRPr>
          </a:p>
        </p:txBody>
      </p:sp>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29"/>
          <p:cNvSpPr/>
          <p:nvPr/>
        </p:nvSpPr>
        <p:spPr>
          <a:xfrm>
            <a:off x="879676" y="2254092"/>
            <a:ext cx="5047965" cy="35515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9" name="Google Shape;269;p29"/>
          <p:cNvSpPr/>
          <p:nvPr/>
        </p:nvSpPr>
        <p:spPr>
          <a:xfrm>
            <a:off x="2545671" y="1974362"/>
            <a:ext cx="3789434" cy="4410644"/>
          </a:xfrm>
          <a:custGeom>
            <a:avLst/>
            <a:gdLst>
              <a:gd name="connsiteX0" fmla="*/ 2256215 w 10447599"/>
              <a:gd name="connsiteY0" fmla="*/ 0 h 3976184"/>
              <a:gd name="connsiteX1" fmla="*/ 0 w 10447599"/>
              <a:gd name="connsiteY1" fmla="*/ 3150 h 3976184"/>
              <a:gd name="connsiteX2" fmla="*/ 7843 w 10447599"/>
              <a:gd name="connsiteY2" fmla="*/ 1342416 h 3976184"/>
              <a:gd name="connsiteX3" fmla="*/ 3453340 w 10447599"/>
              <a:gd name="connsiteY3" fmla="*/ 3976184 h 3976184"/>
              <a:gd name="connsiteX4" fmla="*/ 10447599 w 10447599"/>
              <a:gd name="connsiteY4" fmla="*/ 247667 h 3976184"/>
              <a:gd name="connsiteX5" fmla="*/ 2256215 w 10447599"/>
              <a:gd name="connsiteY5" fmla="*/ 0 h 3976184"/>
              <a:gd name="connsiteX0" fmla="*/ 2256215 w 10447599"/>
              <a:gd name="connsiteY0" fmla="*/ 0 h 3986113"/>
              <a:gd name="connsiteX1" fmla="*/ 0 w 10447599"/>
              <a:gd name="connsiteY1" fmla="*/ 3150 h 3986113"/>
              <a:gd name="connsiteX2" fmla="*/ 7843 w 10447599"/>
              <a:gd name="connsiteY2" fmla="*/ 1342416 h 3986113"/>
              <a:gd name="connsiteX3" fmla="*/ 3563289 w 10447599"/>
              <a:gd name="connsiteY3" fmla="*/ 3986113 h 3986113"/>
              <a:gd name="connsiteX4" fmla="*/ 10447599 w 10447599"/>
              <a:gd name="connsiteY4" fmla="*/ 247667 h 3986113"/>
              <a:gd name="connsiteX5" fmla="*/ 2256215 w 10447599"/>
              <a:gd name="connsiteY5" fmla="*/ 0 h 3986113"/>
              <a:gd name="connsiteX0" fmla="*/ 2256215 w 9641301"/>
              <a:gd name="connsiteY0" fmla="*/ 0 h 3986113"/>
              <a:gd name="connsiteX1" fmla="*/ 0 w 9641301"/>
              <a:gd name="connsiteY1" fmla="*/ 3150 h 3986113"/>
              <a:gd name="connsiteX2" fmla="*/ 7843 w 9641301"/>
              <a:gd name="connsiteY2" fmla="*/ 1342416 h 3986113"/>
              <a:gd name="connsiteX3" fmla="*/ 3563289 w 9641301"/>
              <a:gd name="connsiteY3" fmla="*/ 3986113 h 3986113"/>
              <a:gd name="connsiteX4" fmla="*/ 9641301 w 9641301"/>
              <a:gd name="connsiteY4" fmla="*/ 227810 h 3986113"/>
              <a:gd name="connsiteX5" fmla="*/ 2256215 w 9641301"/>
              <a:gd name="connsiteY5" fmla="*/ 0 h 3986113"/>
              <a:gd name="connsiteX0" fmla="*/ 2282883 w 9667969"/>
              <a:gd name="connsiteY0" fmla="*/ 0 h 3986113"/>
              <a:gd name="connsiteX1" fmla="*/ 26668 w 9667969"/>
              <a:gd name="connsiteY1" fmla="*/ 3150 h 3986113"/>
              <a:gd name="connsiteX2" fmla="*/ 152 w 9667969"/>
              <a:gd name="connsiteY2" fmla="*/ 2993055 h 3986113"/>
              <a:gd name="connsiteX3" fmla="*/ 3589957 w 9667969"/>
              <a:gd name="connsiteY3" fmla="*/ 3986113 h 3986113"/>
              <a:gd name="connsiteX4" fmla="*/ 9667969 w 9667969"/>
              <a:gd name="connsiteY4" fmla="*/ 227810 h 3986113"/>
              <a:gd name="connsiteX5" fmla="*/ 2282883 w 9667969"/>
              <a:gd name="connsiteY5" fmla="*/ 0 h 3986113"/>
              <a:gd name="connsiteX0" fmla="*/ 2282885 w 9667971"/>
              <a:gd name="connsiteY0" fmla="*/ 0 h 5698806"/>
              <a:gd name="connsiteX1" fmla="*/ 26670 w 9667971"/>
              <a:gd name="connsiteY1" fmla="*/ 3150 h 5698806"/>
              <a:gd name="connsiteX2" fmla="*/ 154 w 9667971"/>
              <a:gd name="connsiteY2" fmla="*/ 2993055 h 5698806"/>
              <a:gd name="connsiteX3" fmla="*/ 5720234 w 9667971"/>
              <a:gd name="connsiteY3" fmla="*/ 5698806 h 5698806"/>
              <a:gd name="connsiteX4" fmla="*/ 9667971 w 9667971"/>
              <a:gd name="connsiteY4" fmla="*/ 227810 h 5698806"/>
              <a:gd name="connsiteX5" fmla="*/ 2282885 w 9667971"/>
              <a:gd name="connsiteY5" fmla="*/ 0 h 5698806"/>
              <a:gd name="connsiteX0" fmla="*/ 2282885 w 5720234"/>
              <a:gd name="connsiteY0" fmla="*/ 1497294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82885 w 5720234"/>
              <a:gd name="connsiteY5" fmla="*/ 1497294 h 7196100"/>
              <a:gd name="connsiteX0" fmla="*/ 2214166 w 5720234"/>
              <a:gd name="connsiteY0" fmla="*/ 976039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14166 w 5720234"/>
              <a:gd name="connsiteY5" fmla="*/ 976039 h 7196100"/>
              <a:gd name="connsiteX0" fmla="*/ 2214166 w 5766046"/>
              <a:gd name="connsiteY0" fmla="*/ 976039 h 7208511"/>
              <a:gd name="connsiteX1" fmla="*/ 26670 w 5766046"/>
              <a:gd name="connsiteY1" fmla="*/ 1500444 h 7208511"/>
              <a:gd name="connsiteX2" fmla="*/ 154 w 5766046"/>
              <a:gd name="connsiteY2" fmla="*/ 4490349 h 7208511"/>
              <a:gd name="connsiteX3" fmla="*/ 5766046 w 5766046"/>
              <a:gd name="connsiteY3" fmla="*/ 7208511 h 7208511"/>
              <a:gd name="connsiteX4" fmla="*/ 5693749 w 5766046"/>
              <a:gd name="connsiteY4" fmla="*/ 0 h 7208511"/>
              <a:gd name="connsiteX5" fmla="*/ 2214166 w 5766046"/>
              <a:gd name="connsiteY5" fmla="*/ 976039 h 7208511"/>
              <a:gd name="connsiteX0" fmla="*/ 2214166 w 5695634"/>
              <a:gd name="connsiteY0" fmla="*/ 976039 h 7183689"/>
              <a:gd name="connsiteX1" fmla="*/ 26670 w 5695634"/>
              <a:gd name="connsiteY1" fmla="*/ 1500444 h 7183689"/>
              <a:gd name="connsiteX2" fmla="*/ 154 w 5695634"/>
              <a:gd name="connsiteY2" fmla="*/ 4490349 h 7183689"/>
              <a:gd name="connsiteX3" fmla="*/ 5685874 w 5695634"/>
              <a:gd name="connsiteY3" fmla="*/ 7183689 h 7183689"/>
              <a:gd name="connsiteX4" fmla="*/ 5693749 w 5695634"/>
              <a:gd name="connsiteY4" fmla="*/ 0 h 7183689"/>
              <a:gd name="connsiteX5" fmla="*/ 2214166 w 5695634"/>
              <a:gd name="connsiteY5" fmla="*/ 976039 h 7183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5634" h="7183689" extrusionOk="0">
                <a:moveTo>
                  <a:pt x="2214166" y="976039"/>
                </a:moveTo>
                <a:lnTo>
                  <a:pt x="26670" y="1500444"/>
                </a:lnTo>
                <a:cubicBezTo>
                  <a:pt x="29284" y="1946866"/>
                  <a:pt x="-2460" y="4043927"/>
                  <a:pt x="154" y="4490349"/>
                </a:cubicBezTo>
                <a:lnTo>
                  <a:pt x="5685874" y="7183689"/>
                </a:lnTo>
                <a:cubicBezTo>
                  <a:pt x="5677046" y="4784989"/>
                  <a:pt x="5702577" y="2398700"/>
                  <a:pt x="5693749" y="0"/>
                </a:cubicBezTo>
                <a:lnTo>
                  <a:pt x="2214166" y="976039"/>
                </a:lnTo>
                <a:close/>
              </a:path>
            </a:pathLst>
          </a:custGeom>
          <a:solidFill>
            <a:srgbClr val="000000">
              <a:alpha val="38823"/>
            </a:srgbClr>
          </a:solidFill>
          <a:ln>
            <a:noFill/>
          </a:ln>
        </p:spPr>
        <p:txBody>
          <a:bodyPr spcFirstLastPara="1" wrap="square" lIns="0" tIns="0" rIns="0" bIns="0" anchor="t" anchorCtr="0">
            <a:noAutofit/>
          </a:bodyPr>
          <a:lstStyle/>
          <a:p>
            <a:endParaRPr sz="964"/>
          </a:p>
        </p:txBody>
      </p:sp>
      <p:sp>
        <p:nvSpPr>
          <p:cNvPr id="270" name="Google Shape;270;p29"/>
          <p:cNvSpPr/>
          <p:nvPr/>
        </p:nvSpPr>
        <p:spPr>
          <a:xfrm>
            <a:off x="2546430" y="2893671"/>
            <a:ext cx="1557521" cy="1851949"/>
          </a:xfrm>
          <a:custGeom>
            <a:avLst/>
            <a:gdLst/>
            <a:ahLst/>
            <a:cxnLst/>
            <a:rect l="l" t="t" r="r" b="b"/>
            <a:pathLst>
              <a:path w="1908809" h="1214754" extrusionOk="0">
                <a:moveTo>
                  <a:pt x="0" y="0"/>
                </a:moveTo>
                <a:lnTo>
                  <a:pt x="1908437" y="0"/>
                </a:lnTo>
                <a:lnTo>
                  <a:pt x="1908437" y="1214400"/>
                </a:lnTo>
                <a:lnTo>
                  <a:pt x="0" y="1214400"/>
                </a:lnTo>
                <a:lnTo>
                  <a:pt x="0" y="0"/>
                </a:lnTo>
                <a:close/>
              </a:path>
            </a:pathLst>
          </a:custGeom>
          <a:solidFill>
            <a:srgbClr val="53585F">
              <a:alpha val="60392"/>
            </a:srgbClr>
          </a:solidFill>
          <a:ln>
            <a:noFill/>
          </a:ln>
        </p:spPr>
        <p:txBody>
          <a:bodyPr spcFirstLastPara="1" wrap="square" lIns="0" tIns="0" rIns="0" bIns="0" anchor="t" anchorCtr="0">
            <a:noAutofit/>
          </a:bodyPr>
          <a:lstStyle/>
          <a:p>
            <a:endParaRPr sz="964"/>
          </a:p>
        </p:txBody>
      </p:sp>
      <p:sp>
        <p:nvSpPr>
          <p:cNvPr id="271" name="Google Shape;271;p29"/>
          <p:cNvSpPr txBox="1">
            <a:spLocks noGrp="1"/>
          </p:cNvSpPr>
          <p:nvPr>
            <p:ph type="title"/>
          </p:nvPr>
        </p:nvSpPr>
        <p:spPr>
          <a:xfrm>
            <a:off x="4344672" y="995527"/>
            <a:ext cx="3515464" cy="762429"/>
          </a:xfrm>
          <a:prstGeom prst="rect">
            <a:avLst/>
          </a:prstGeom>
          <a:noFill/>
          <a:ln>
            <a:noFill/>
          </a:ln>
        </p:spPr>
        <p:txBody>
          <a:bodyPr spcFirstLastPara="1" wrap="square" lIns="0" tIns="8839" rIns="0" bIns="0" anchor="t" anchorCtr="0">
            <a:noAutofit/>
          </a:bodyPr>
          <a:lstStyle/>
          <a:p>
            <a:pPr marL="6803"/>
            <a:r>
              <a:rPr lang="en-US" sz="4312" dirty="0">
                <a:solidFill>
                  <a:srgbClr val="000000"/>
                </a:solidFill>
              </a:rPr>
              <a:t>filter() variants</a:t>
            </a:r>
            <a:endParaRPr sz="4312" dirty="0"/>
          </a:p>
        </p:txBody>
      </p:sp>
      <p:sp>
        <p:nvSpPr>
          <p:cNvPr id="9"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5"/>
          <a:stretch>
            <a:fillRect/>
          </a:stretch>
        </p:blipFill>
        <p:spPr>
          <a:xfrm>
            <a:off x="6323946" y="1974613"/>
            <a:ext cx="3757314" cy="44180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082332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D91-ABF6-9145-B3A6-62656B5F8B1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A4948D8-D2BF-CB44-BFE5-34F93BC4DB25}"/>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3992879"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rPr>
              <a:t>Your Turn 4</a:t>
            </a:r>
          </a:p>
        </p:txBody>
      </p:sp>
      <p:sp>
        <p:nvSpPr>
          <p:cNvPr id="6" name="Google Shape;351;p37"/>
          <p:cNvSpPr txBox="1"/>
          <p:nvPr/>
        </p:nvSpPr>
        <p:spPr>
          <a:xfrm>
            <a:off x="410191" y="1545634"/>
            <a:ext cx="10715009"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3200" dirty="0">
                <a:solidFill>
                  <a:srgbClr val="005493"/>
                </a:solidFill>
                <a:latin typeface="Calibri"/>
                <a:ea typeface="Calibri"/>
                <a:cs typeface="Calibri"/>
                <a:sym typeface="Calibri"/>
              </a:rPr>
              <a:t>Write 3 commands that use Boolean operators and filter() to return rows that contain:</a:t>
            </a:r>
          </a:p>
          <a:p>
            <a:pPr marL="6803" marR="2721">
              <a:lnSpc>
                <a:spcPct val="124848"/>
              </a:lnSpc>
            </a:pPr>
            <a:endParaRPr lang="en-US" sz="3200" dirty="0">
              <a:solidFill>
                <a:srgbClr val="005493"/>
              </a:solidFill>
              <a:latin typeface="Calibri"/>
              <a:ea typeface="Calibri"/>
              <a:cs typeface="Calibri"/>
              <a:sym typeface="Calibri"/>
            </a:endParaRPr>
          </a:p>
          <a:p>
            <a:pPr marL="521153" marR="2721" indent="-514350">
              <a:buClr>
                <a:srgbClr val="3577A9"/>
              </a:buClr>
              <a:buFont typeface="+mj-lt"/>
              <a:buAutoNum type="alphaLcParenR"/>
            </a:pPr>
            <a:r>
              <a:rPr lang="en-US" sz="3200" dirty="0">
                <a:solidFill>
                  <a:srgbClr val="005493"/>
                </a:solidFill>
                <a:latin typeface="Calibri"/>
                <a:ea typeface="Calibri"/>
                <a:cs typeface="Calibri"/>
                <a:sym typeface="Calibri"/>
              </a:rPr>
              <a:t>Orders for patient number 510909 with </a:t>
            </a:r>
            <a:r>
              <a:rPr lang="en-US" sz="3200" b="1" dirty="0" err="1">
                <a:solidFill>
                  <a:srgbClr val="005493"/>
                </a:solidFill>
                <a:latin typeface="Calibri"/>
                <a:ea typeface="Calibri"/>
                <a:cs typeface="Calibri"/>
                <a:sym typeface="Calibri"/>
              </a:rPr>
              <a:t>proc_code</a:t>
            </a:r>
            <a:r>
              <a:rPr lang="en-US" sz="3200" dirty="0">
                <a:solidFill>
                  <a:srgbClr val="005493"/>
                </a:solidFill>
                <a:latin typeface="Calibri"/>
                <a:ea typeface="Calibri"/>
                <a:cs typeface="Calibri"/>
                <a:sym typeface="Calibri"/>
              </a:rPr>
              <a:t> TSH</a:t>
            </a:r>
          </a:p>
          <a:p>
            <a:pPr marL="521153" marR="2721" indent="-514350">
              <a:buClr>
                <a:srgbClr val="3577A9"/>
              </a:buClr>
              <a:buFont typeface="+mj-lt"/>
              <a:buAutoNum type="alphaLcParenR"/>
            </a:pPr>
            <a:endParaRPr lang="en-US" sz="3200" dirty="0">
              <a:solidFill>
                <a:srgbClr val="005493"/>
              </a:solidFill>
              <a:latin typeface="Calibri"/>
              <a:ea typeface="Calibri"/>
              <a:cs typeface="Calibri"/>
              <a:sym typeface="Calibri"/>
            </a:endParaRPr>
          </a:p>
          <a:p>
            <a:pPr marL="521153" marR="2721" indent="-514350">
              <a:buClr>
                <a:srgbClr val="3577A9"/>
              </a:buClr>
              <a:buFont typeface="+mj-lt"/>
              <a:buAutoNum type="alphaLcParenR"/>
            </a:pPr>
            <a:r>
              <a:rPr lang="en-US" sz="3200" dirty="0">
                <a:solidFill>
                  <a:srgbClr val="005493"/>
                </a:solidFill>
                <a:latin typeface="Calibri"/>
                <a:ea typeface="Calibri"/>
                <a:cs typeface="Calibri"/>
                <a:sym typeface="Calibri"/>
              </a:rPr>
              <a:t>Orders for any of one of the following </a:t>
            </a:r>
            <a:r>
              <a:rPr lang="en-US" sz="3200" b="1" dirty="0">
                <a:solidFill>
                  <a:srgbClr val="005493"/>
                </a:solidFill>
                <a:latin typeface="Calibri"/>
                <a:ea typeface="Calibri"/>
                <a:cs typeface="Calibri"/>
                <a:sym typeface="Calibri"/>
              </a:rPr>
              <a:t>departments</a:t>
            </a:r>
            <a:r>
              <a:rPr lang="en-US" sz="3200" dirty="0">
                <a:solidFill>
                  <a:srgbClr val="005493"/>
                </a:solidFill>
                <a:latin typeface="Calibri"/>
                <a:ea typeface="Calibri"/>
                <a:cs typeface="Calibri"/>
                <a:sym typeface="Calibri"/>
              </a:rPr>
              <a:t>: OB GYN CLINIC, GERIATRIC CLINIC, or PEDIATRIC CLINICS </a:t>
            </a:r>
          </a:p>
          <a:p>
            <a:pPr marL="464003" marR="2721" indent="-457200">
              <a:buClr>
                <a:srgbClr val="3577A9"/>
              </a:buClr>
              <a:buFont typeface="Arial" panose="020B0604020202020204" pitchFamily="34" charset="0"/>
              <a:buChar char="•"/>
            </a:pPr>
            <a:endParaRPr lang="en-US" sz="3200" dirty="0">
              <a:solidFill>
                <a:srgbClr val="005493"/>
              </a:solidFill>
              <a:latin typeface="Calibri"/>
              <a:ea typeface="Calibri"/>
              <a:cs typeface="Calibri"/>
              <a:sym typeface="Calibri"/>
            </a:endParaRPr>
          </a:p>
        </p:txBody>
      </p:sp>
    </p:spTree>
    <p:extLst>
      <p:ext uri="{BB962C8B-B14F-4D97-AF65-F5344CB8AC3E}">
        <p14:creationId xmlns:p14="http://schemas.microsoft.com/office/powerpoint/2010/main" val="42452159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12" name="Rectangle 11"/>
          <p:cNvSpPr/>
          <p:nvPr/>
        </p:nvSpPr>
        <p:spPr>
          <a:xfrm>
            <a:off x="594738" y="2187015"/>
            <a:ext cx="10400363" cy="193050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94739" y="4259113"/>
            <a:ext cx="10400363" cy="2312891"/>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94739" y="315411"/>
            <a:ext cx="10400363" cy="163539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699809" y="523228"/>
            <a:ext cx="10615961" cy="400110"/>
          </a:xfrm>
          <a:prstGeom prst="rect">
            <a:avLst/>
          </a:prstGeom>
          <a:noFill/>
        </p:spPr>
        <p:txBody>
          <a:bodyPr wrap="square" rtlCol="0">
            <a:spAutoFit/>
          </a:bodyPr>
          <a:lstStyle/>
          <a:p>
            <a:r>
              <a:rPr lang="en-US" sz="2000" dirty="0">
                <a:solidFill>
                  <a:srgbClr val="164F86"/>
                </a:solidFill>
                <a:latin typeface="Consolas" panose="020B0609020204030204" pitchFamily="49" charset="0"/>
                <a:ea typeface="Courier New"/>
                <a:cs typeface="Consolas" panose="020B0609020204030204" pitchFamily="49" charset="0"/>
                <a:sym typeface="Courier New"/>
              </a:rPr>
              <a:t>filter(orders, </a:t>
            </a:r>
            <a:r>
              <a:rPr lang="en-US" sz="2000" dirty="0" err="1">
                <a:solidFill>
                  <a:srgbClr val="164F86"/>
                </a:solidFill>
                <a:latin typeface="Consolas" panose="020B0609020204030204" pitchFamily="49" charset="0"/>
                <a:ea typeface="Courier New"/>
                <a:cs typeface="Consolas" panose="020B0609020204030204" pitchFamily="49" charset="0"/>
                <a:sym typeface="Courier New"/>
              </a:rPr>
              <a:t>proc_code</a:t>
            </a:r>
            <a:r>
              <a:rPr lang="en-US" sz="2000" dirty="0">
                <a:solidFill>
                  <a:srgbClr val="164F86"/>
                </a:solidFill>
                <a:latin typeface="Consolas" panose="020B0609020204030204" pitchFamily="49" charset="0"/>
                <a:ea typeface="Courier New"/>
                <a:cs typeface="Consolas" panose="020B0609020204030204" pitchFamily="49" charset="0"/>
                <a:sym typeface="Courier New"/>
              </a:rPr>
              <a:t> == "TSH", </a:t>
            </a:r>
            <a:r>
              <a:rPr lang="en-US" sz="2000" dirty="0" err="1">
                <a:solidFill>
                  <a:srgbClr val="164F86"/>
                </a:solidFill>
                <a:latin typeface="Consolas" panose="020B0609020204030204" pitchFamily="49" charset="0"/>
                <a:ea typeface="Courier New"/>
                <a:cs typeface="Consolas" panose="020B0609020204030204" pitchFamily="49" charset="0"/>
                <a:sym typeface="Courier New"/>
              </a:rPr>
              <a:t>patient_id</a:t>
            </a:r>
            <a:r>
              <a:rPr lang="en-US" sz="2000" dirty="0">
                <a:solidFill>
                  <a:srgbClr val="164F86"/>
                </a:solidFill>
                <a:latin typeface="Consolas" panose="020B0609020204030204" pitchFamily="49" charset="0"/>
                <a:ea typeface="Courier New"/>
                <a:cs typeface="Consolas" panose="020B0609020204030204" pitchFamily="49" charset="0"/>
                <a:sym typeface="Courier New"/>
              </a:rPr>
              <a:t> == "510909")</a:t>
            </a:r>
          </a:p>
        </p:txBody>
      </p:sp>
      <p:sp>
        <p:nvSpPr>
          <p:cNvPr id="13" name="TextBox 12"/>
          <p:cNvSpPr txBox="1"/>
          <p:nvPr/>
        </p:nvSpPr>
        <p:spPr>
          <a:xfrm>
            <a:off x="699809" y="4339442"/>
            <a:ext cx="13168590" cy="1015663"/>
          </a:xfrm>
          <a:prstGeom prst="rect">
            <a:avLst/>
          </a:prstGeom>
          <a:noFill/>
        </p:spPr>
        <p:txBody>
          <a:bodyPr wrap="square" rtlCol="0">
            <a:spAutoFit/>
          </a:bodyPr>
          <a:lstStyle/>
          <a:p>
            <a:r>
              <a:rPr lang="en-US" sz="2000" dirty="0">
                <a:solidFill>
                  <a:srgbClr val="164F86"/>
                </a:solidFill>
                <a:latin typeface="Consolas" panose="020B0609020204030204" pitchFamily="49" charset="0"/>
                <a:ea typeface="Courier New"/>
                <a:cs typeface="Consolas" panose="020B0609020204030204" pitchFamily="49" charset="0"/>
                <a:sym typeface="Courier New"/>
              </a:rPr>
              <a:t>filter(orders, </a:t>
            </a:r>
            <a:r>
              <a:rPr lang="en-US" sz="2000"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000" dirty="0">
                <a:solidFill>
                  <a:srgbClr val="164F86"/>
                </a:solidFill>
                <a:latin typeface="Consolas" panose="020B0609020204030204" pitchFamily="49" charset="0"/>
                <a:ea typeface="Courier New"/>
                <a:cs typeface="Consolas" panose="020B0609020204030204" pitchFamily="49" charset="0"/>
                <a:sym typeface="Courier New"/>
              </a:rPr>
              <a:t> == "Clinic Preference List" | </a:t>
            </a:r>
          </a:p>
          <a:p>
            <a:r>
              <a:rPr lang="en-US" sz="2000" dirty="0">
                <a:solidFill>
                  <a:srgbClr val="164F86"/>
                </a:solidFill>
                <a:latin typeface="Consolas" panose="020B0609020204030204" pitchFamily="49" charset="0"/>
                <a:ea typeface="Courier New"/>
                <a:cs typeface="Consolas" panose="020B0609020204030204" pitchFamily="49" charset="0"/>
                <a:sym typeface="Courier New"/>
              </a:rPr>
              <a:t>		  </a:t>
            </a:r>
            <a:r>
              <a:rPr lang="en-US" sz="2000"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000" dirty="0">
                <a:solidFill>
                  <a:srgbClr val="164F86"/>
                </a:solidFill>
                <a:latin typeface="Consolas" panose="020B0609020204030204" pitchFamily="49" charset="0"/>
                <a:ea typeface="Courier New"/>
                <a:cs typeface="Consolas" panose="020B0609020204030204" pitchFamily="49" charset="0"/>
                <a:sym typeface="Courier New"/>
              </a:rPr>
              <a:t> == "Provider Preference List", </a:t>
            </a:r>
          </a:p>
          <a:p>
            <a:r>
              <a:rPr lang="en-US" sz="2000" dirty="0">
                <a:solidFill>
                  <a:srgbClr val="164F86"/>
                </a:solidFill>
                <a:latin typeface="Consolas" panose="020B0609020204030204" pitchFamily="49" charset="0"/>
                <a:ea typeface="Courier New"/>
                <a:cs typeface="Consolas" panose="020B0609020204030204" pitchFamily="49" charset="0"/>
                <a:sym typeface="Courier New"/>
              </a:rPr>
              <a:t>		  !is.na(</a:t>
            </a:r>
            <a:r>
              <a:rPr lang="en-US" sz="2000" dirty="0" err="1">
                <a:solidFill>
                  <a:srgbClr val="164F86"/>
                </a:solidFill>
                <a:latin typeface="Consolas" panose="020B0609020204030204" pitchFamily="49" charset="0"/>
                <a:ea typeface="Courier New"/>
                <a:cs typeface="Consolas" panose="020B0609020204030204" pitchFamily="49" charset="0"/>
                <a:sym typeface="Courier New"/>
              </a:rPr>
              <a:t>reason_for_canc_c</a:t>
            </a:r>
            <a:r>
              <a:rPr lang="en-US" sz="2000" dirty="0">
                <a:solidFill>
                  <a:srgbClr val="164F86"/>
                </a:solidFill>
                <a:latin typeface="Consolas" panose="020B0609020204030204" pitchFamily="49" charset="0"/>
                <a:ea typeface="Courier New"/>
                <a:cs typeface="Consolas" panose="020B0609020204030204" pitchFamily="49" charset="0"/>
                <a:sym typeface="Courier New"/>
              </a:rPr>
              <a:t>))</a:t>
            </a:r>
          </a:p>
        </p:txBody>
      </p:sp>
      <p:sp>
        <p:nvSpPr>
          <p:cNvPr id="14" name="TextBox 13"/>
          <p:cNvSpPr txBox="1"/>
          <p:nvPr/>
        </p:nvSpPr>
        <p:spPr>
          <a:xfrm>
            <a:off x="699809" y="2177715"/>
            <a:ext cx="10615961" cy="646331"/>
          </a:xfrm>
          <a:prstGeom prst="rect">
            <a:avLst/>
          </a:prstGeom>
          <a:noFill/>
        </p:spPr>
        <p:txBody>
          <a:bodyPr wrap="square" rtlCol="0">
            <a:spAutoFit/>
          </a:bodyPr>
          <a:lstStyle/>
          <a:p>
            <a:r>
              <a:rPr lang="en-US" sz="1800" dirty="0">
                <a:solidFill>
                  <a:srgbClr val="164F86"/>
                </a:solidFill>
                <a:latin typeface="Consolas" panose="020B0609020204030204" pitchFamily="49" charset="0"/>
                <a:ea typeface="Courier New"/>
                <a:cs typeface="Consolas" panose="020B0609020204030204" pitchFamily="49" charset="0"/>
                <a:sym typeface="Courier New"/>
              </a:rPr>
              <a:t>filter(orders, department %in% c("OB GYN CLINIC","GERIATRIC CLINIC","PEDIATRIC 										     CLINICS"))</a:t>
            </a:r>
          </a:p>
        </p:txBody>
      </p:sp>
      <p:pic>
        <p:nvPicPr>
          <p:cNvPr id="2" name="Picture 1"/>
          <p:cNvPicPr>
            <a:picLocks noChangeAspect="1"/>
          </p:cNvPicPr>
          <p:nvPr/>
        </p:nvPicPr>
        <p:blipFill rotWithShape="1">
          <a:blip r:embed="rId4"/>
          <a:srcRect r="22593"/>
          <a:stretch/>
        </p:blipFill>
        <p:spPr>
          <a:xfrm>
            <a:off x="1016048" y="931388"/>
            <a:ext cx="6011916" cy="877824"/>
          </a:xfrm>
          <a:prstGeom prst="rect">
            <a:avLst/>
          </a:prstGeom>
        </p:spPr>
      </p:pic>
      <p:pic>
        <p:nvPicPr>
          <p:cNvPr id="3" name="Picture 2"/>
          <p:cNvPicPr>
            <a:picLocks noChangeAspect="1"/>
          </p:cNvPicPr>
          <p:nvPr/>
        </p:nvPicPr>
        <p:blipFill>
          <a:blip r:embed="rId5"/>
          <a:stretch>
            <a:fillRect/>
          </a:stretch>
        </p:blipFill>
        <p:spPr>
          <a:xfrm>
            <a:off x="1016049" y="5435435"/>
            <a:ext cx="6018653" cy="1073598"/>
          </a:xfrm>
          <a:prstGeom prst="rect">
            <a:avLst/>
          </a:prstGeom>
        </p:spPr>
      </p:pic>
      <p:pic>
        <p:nvPicPr>
          <p:cNvPr id="5" name="Picture 4"/>
          <p:cNvPicPr>
            <a:picLocks noChangeAspect="1"/>
          </p:cNvPicPr>
          <p:nvPr/>
        </p:nvPicPr>
        <p:blipFill>
          <a:blip r:embed="rId6"/>
          <a:stretch>
            <a:fillRect/>
          </a:stretch>
        </p:blipFill>
        <p:spPr>
          <a:xfrm>
            <a:off x="1016050" y="2824047"/>
            <a:ext cx="6982680" cy="1073719"/>
          </a:xfrm>
          <a:prstGeom prst="rect">
            <a:avLst/>
          </a:prstGeom>
        </p:spPr>
      </p:pic>
    </p:spTree>
    <p:extLst>
      <p:ext uri="{BB962C8B-B14F-4D97-AF65-F5344CB8AC3E}">
        <p14:creationId xmlns:p14="http://schemas.microsoft.com/office/powerpoint/2010/main" val="3855107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13" grpId="0"/>
      <p:bldP spid="1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984006" y="2560061"/>
            <a:ext cx="4223985" cy="1539482"/>
          </a:xfrm>
          <a:prstGeom prst="rect">
            <a:avLst/>
          </a:prstGeom>
          <a:noFill/>
          <a:ln>
            <a:noFill/>
          </a:ln>
        </p:spPr>
        <p:txBody>
          <a:bodyPr spcFirstLastPara="1" wrap="square" lIns="0" tIns="9522" rIns="0" bIns="0" anchor="t" anchorCtr="0">
            <a:noAutofit/>
          </a:bodyPr>
          <a:lstStyle/>
          <a:p>
            <a:pPr marL="6803"/>
            <a:r>
              <a:rPr lang="en-US" sz="8812" dirty="0">
                <a:solidFill>
                  <a:srgbClr val="F0F0F0"/>
                </a:solidFill>
              </a:rPr>
              <a:t>arrange()</a:t>
            </a:r>
            <a:endParaRPr sz="8812" dirty="0"/>
          </a:p>
        </p:txBody>
      </p:sp>
    </p:spTree>
    <p:extLst>
      <p:ext uri="{BB962C8B-B14F-4D97-AF65-F5344CB8AC3E}">
        <p14:creationId xmlns:p14="http://schemas.microsoft.com/office/powerpoint/2010/main" val="1438081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values</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253087"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172;p20"/>
          <p:cNvSpPr/>
          <p:nvPr/>
        </p:nvSpPr>
        <p:spPr>
          <a:xfrm>
            <a:off x="4867705" y="2926883"/>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 name="Google Shape;173;p20"/>
          <p:cNvSpPr txBox="1"/>
          <p:nvPr/>
        </p:nvSpPr>
        <p:spPr>
          <a:xfrm>
            <a:off x="4947920" y="3844021"/>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arrange by</a:t>
            </a:r>
            <a:endParaRPr sz="2800" dirty="0">
              <a:latin typeface="Trebuchet MS"/>
              <a:ea typeface="Trebuchet MS"/>
              <a:cs typeface="Trebuchet MS"/>
              <a:sym typeface="Trebuchet MS"/>
            </a:endParaRPr>
          </a:p>
        </p:txBody>
      </p:sp>
      <p:sp>
        <p:nvSpPr>
          <p:cNvPr id="18"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9"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Tree>
    <p:extLst>
      <p:ext uri="{BB962C8B-B14F-4D97-AF65-F5344CB8AC3E}">
        <p14:creationId xmlns:p14="http://schemas.microsoft.com/office/powerpoint/2010/main" val="6214709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values</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513322"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result_time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1" name="Table 10"/>
          <p:cNvGraphicFramePr>
            <a:graphicFrameLocks noGrp="1"/>
          </p:cNvGraphicFramePr>
          <p:nvPr>
            <p:extLst>
              <p:ext uri="{D42A27DB-BD31-4B8C-83A1-F6EECF244321}">
                <p14:modId xmlns:p14="http://schemas.microsoft.com/office/powerpoint/2010/main" val="1068458208"/>
              </p:ext>
            </p:extLst>
          </p:nvPr>
        </p:nvGraphicFramePr>
        <p:xfrm>
          <a:off x="500951" y="3246160"/>
          <a:ext cx="5378884" cy="2671128"/>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385751">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result_time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59229">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r>
                        <a:rPr lang="en-US" sz="1400" dirty="0">
                          <a:effectLst/>
                        </a:rPr>
                        <a:t>2017-09-20</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559229">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1400" dirty="0">
                          <a:effectLst/>
                        </a:rPr>
                        <a:t>2017-09-01</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781168">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en-US" sz="1400" dirty="0">
                          <a:effectLst/>
                        </a:rPr>
                        <a:t>2017-09-28</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3"/>
                  </a:ext>
                </a:extLst>
              </a:tr>
              <a:tr h="385751">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sz="1400" dirty="0">
                          <a:effectLst/>
                        </a:rPr>
                        <a:t>2017-09-04</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cxnSp>
        <p:nvCxnSpPr>
          <p:cNvPr id="12" name="Straight Arrow Connector 11"/>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ext uri="{D42A27DB-BD31-4B8C-83A1-F6EECF244321}">
                <p14:modId xmlns:p14="http://schemas.microsoft.com/office/powerpoint/2010/main" val="128476143"/>
              </p:ext>
            </p:extLst>
          </p:nvPr>
        </p:nvGraphicFramePr>
        <p:xfrm>
          <a:off x="6366076" y="3264396"/>
          <a:ext cx="5378884" cy="2621408"/>
        </p:xfrm>
        <a:graphic>
          <a:graphicData uri="http://schemas.openxmlformats.org/drawingml/2006/table">
            <a:tbl>
              <a:tblPr firstRow="1" bandRow="1"/>
              <a:tblGrid>
                <a:gridCol w="1111684">
                  <a:extLst>
                    <a:ext uri="{9D8B030D-6E8A-4147-A177-3AD203B41FA5}">
                      <a16:colId xmlns:a16="http://schemas.microsoft.com/office/drawing/2014/main" val="20000"/>
                    </a:ext>
                  </a:extLst>
                </a:gridCol>
                <a:gridCol w="1191429">
                  <a:extLst>
                    <a:ext uri="{9D8B030D-6E8A-4147-A177-3AD203B41FA5}">
                      <a16:colId xmlns:a16="http://schemas.microsoft.com/office/drawing/2014/main" val="20001"/>
                    </a:ext>
                  </a:extLst>
                </a:gridCol>
                <a:gridCol w="1795611">
                  <a:extLst>
                    <a:ext uri="{9D8B030D-6E8A-4147-A177-3AD203B41FA5}">
                      <a16:colId xmlns:a16="http://schemas.microsoft.com/office/drawing/2014/main" val="20002"/>
                    </a:ext>
                  </a:extLst>
                </a:gridCol>
                <a:gridCol w="1280160">
                  <a:extLst>
                    <a:ext uri="{9D8B030D-6E8A-4147-A177-3AD203B41FA5}">
                      <a16:colId xmlns:a16="http://schemas.microsoft.com/office/drawing/2014/main" val="20003"/>
                    </a:ext>
                  </a:extLst>
                </a:gridCol>
              </a:tblGrid>
              <a:tr h="370840">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order_id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patient_id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a:solidFill>
                            <a:schemeClr val="bg1"/>
                          </a:solidFill>
                          <a:effectLst/>
                          <a:latin typeface="+mj-lt"/>
                          <a:ea typeface="Calibri" panose="020F0502020204030204" pitchFamily="34" charset="0"/>
                          <a:cs typeface="Times New Roman" panose="02020603050405020304" pitchFamily="18" charset="0"/>
                        </a:rPr>
                        <a:t>description</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result_time</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88444</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BASIC METABOLIC PANEL</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2017-09-01</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370840">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97641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T4, FREE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2017-09-04</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370840">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19766</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PROTHROMBIN TIME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2017-09-20</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63880">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40477</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THYROID STIMULATING HORMONE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2017-09-28</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54248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What is a “Tidy” Data Frame</a:t>
            </a:r>
          </a:p>
        </p:txBody>
      </p:sp>
    </p:spTree>
    <p:extLst>
      <p:ext uri="{BB962C8B-B14F-4D97-AF65-F5344CB8AC3E}">
        <p14:creationId xmlns:p14="http://schemas.microsoft.com/office/powerpoint/2010/main" val="31341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largest to  smallest values</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869462"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desc</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result_time</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1" name="Table 10"/>
          <p:cNvGraphicFramePr>
            <a:graphicFrameLocks noGrp="1"/>
          </p:cNvGraphicFramePr>
          <p:nvPr/>
        </p:nvGraphicFramePr>
        <p:xfrm>
          <a:off x="500951" y="3246160"/>
          <a:ext cx="5378884" cy="2671128"/>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385751">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result_time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59229">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r>
                        <a:rPr lang="en-US" sz="1400" dirty="0">
                          <a:effectLst/>
                        </a:rPr>
                        <a:t>2017-09-20</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559229">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1400" dirty="0">
                          <a:effectLst/>
                        </a:rPr>
                        <a:t>2017-09-01</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781168">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en-US" sz="1400" dirty="0">
                          <a:effectLst/>
                        </a:rPr>
                        <a:t>2017-09-28</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3"/>
                  </a:ext>
                </a:extLst>
              </a:tr>
              <a:tr h="385751">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sz="1400" dirty="0">
                          <a:effectLst/>
                        </a:rPr>
                        <a:t>2017-09-04</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cxnSp>
        <p:nvCxnSpPr>
          <p:cNvPr id="12" name="Straight Arrow Connector 11"/>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 name="Table 3"/>
          <p:cNvGraphicFramePr>
            <a:graphicFrameLocks noGrp="1"/>
          </p:cNvGraphicFramePr>
          <p:nvPr>
            <p:extLst>
              <p:ext uri="{D42A27DB-BD31-4B8C-83A1-F6EECF244321}">
                <p14:modId xmlns:p14="http://schemas.microsoft.com/office/powerpoint/2010/main" val="1500212523"/>
              </p:ext>
            </p:extLst>
          </p:nvPr>
        </p:nvGraphicFramePr>
        <p:xfrm>
          <a:off x="6366076" y="3269948"/>
          <a:ext cx="5404016" cy="2621408"/>
        </p:xfrm>
        <a:graphic>
          <a:graphicData uri="http://schemas.openxmlformats.org/drawingml/2006/table">
            <a:tbl>
              <a:tblPr firstRow="1" bandRow="1"/>
              <a:tblGrid>
                <a:gridCol w="1253970">
                  <a:extLst>
                    <a:ext uri="{9D8B030D-6E8A-4147-A177-3AD203B41FA5}">
                      <a16:colId xmlns:a16="http://schemas.microsoft.com/office/drawing/2014/main" val="20000"/>
                    </a:ext>
                  </a:extLst>
                </a:gridCol>
                <a:gridCol w="1059904">
                  <a:extLst>
                    <a:ext uri="{9D8B030D-6E8A-4147-A177-3AD203B41FA5}">
                      <a16:colId xmlns:a16="http://schemas.microsoft.com/office/drawing/2014/main" val="20001"/>
                    </a:ext>
                  </a:extLst>
                </a:gridCol>
                <a:gridCol w="1799822">
                  <a:extLst>
                    <a:ext uri="{9D8B030D-6E8A-4147-A177-3AD203B41FA5}">
                      <a16:colId xmlns:a16="http://schemas.microsoft.com/office/drawing/2014/main" val="20002"/>
                    </a:ext>
                  </a:extLst>
                </a:gridCol>
                <a:gridCol w="1290320">
                  <a:extLst>
                    <a:ext uri="{9D8B030D-6E8A-4147-A177-3AD203B41FA5}">
                      <a16:colId xmlns:a16="http://schemas.microsoft.com/office/drawing/2014/main" val="20003"/>
                    </a:ext>
                  </a:extLst>
                </a:gridCol>
              </a:tblGrid>
              <a:tr h="370840">
                <a:tc>
                  <a:txBody>
                    <a:bodyPr/>
                    <a:lstStyle/>
                    <a:p>
                      <a:pPr marL="0" marR="0" algn="ctr">
                        <a:lnSpc>
                          <a:spcPct val="107000"/>
                        </a:lnSpc>
                        <a:spcBef>
                          <a:spcPts val="0"/>
                        </a:spcBef>
                        <a:spcAft>
                          <a:spcPts val="800"/>
                        </a:spcAft>
                      </a:pPr>
                      <a:r>
                        <a:rPr lang="en-US" sz="1600" b="1" i="0" u="none" strike="noStrike" cap="none" dirty="0" err="1">
                          <a:solidFill>
                            <a:schemeClr val="bg1"/>
                          </a:solidFill>
                          <a:effectLst/>
                          <a:latin typeface="+mj-lt"/>
                          <a:ea typeface="Calibri" panose="020F0502020204030204" pitchFamily="34" charset="0"/>
                          <a:cs typeface="Times New Roman" panose="02020603050405020304" pitchFamily="18" charset="0"/>
                          <a:sym typeface="Arial"/>
                        </a:rPr>
                        <a:t>order_id</a:t>
                      </a:r>
                      <a:endPar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i="0" u="none" strike="noStrike" cap="none" dirty="0" err="1">
                          <a:solidFill>
                            <a:schemeClr val="bg1"/>
                          </a:solidFill>
                          <a:effectLst/>
                          <a:latin typeface="+mj-lt"/>
                          <a:ea typeface="Calibri" panose="020F0502020204030204" pitchFamily="34" charset="0"/>
                          <a:cs typeface="Times New Roman" panose="02020603050405020304" pitchFamily="18" charset="0"/>
                          <a:sym typeface="Arial"/>
                        </a:rPr>
                        <a:t>patient_id</a:t>
                      </a:r>
                      <a:endPar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rPr>
                        <a:t>description</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i="0" u="none" strike="noStrike" cap="none" dirty="0" err="1">
                          <a:solidFill>
                            <a:schemeClr val="bg1"/>
                          </a:solidFill>
                          <a:effectLst/>
                          <a:latin typeface="+mj-lt"/>
                          <a:ea typeface="Calibri" panose="020F0502020204030204" pitchFamily="34" charset="0"/>
                          <a:cs typeface="Times New Roman" panose="02020603050405020304" pitchFamily="18" charset="0"/>
                          <a:sym typeface="Arial"/>
                        </a:rPr>
                        <a:t>result_time</a:t>
                      </a:r>
                      <a:endPar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63880">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40477</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THYROID STIMULATING HORMONE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2017-09-28</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370840">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19766</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PROTHROMBIN TIME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2017-09-20</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extLst>
                  <a:ext uri="{0D108BD9-81ED-4DB2-BD59-A6C34878D82A}">
                    <a16:rowId xmlns:a16="http://schemas.microsoft.com/office/drawing/2014/main" val="10002"/>
                  </a:ext>
                </a:extLst>
              </a:tr>
              <a:tr h="370840">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97641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T4, FREE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2017-09-04</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370840">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88444</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BASIC METABOLIC PANEL</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2017-09-01</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239778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values</a:t>
            </a:r>
            <a:endParaRPr sz="2652" dirty="0">
              <a:latin typeface="Calibri"/>
              <a:ea typeface="Calibri"/>
              <a:cs typeface="Calibri"/>
              <a:sym typeface="Calibri"/>
            </a:endParaRPr>
          </a:p>
        </p:txBody>
      </p:sp>
      <p:sp>
        <p:nvSpPr>
          <p:cNvPr id="13" name="Google Shape;131;p17"/>
          <p:cNvSpPr/>
          <p:nvPr/>
        </p:nvSpPr>
        <p:spPr>
          <a:xfrm>
            <a:off x="1758718" y="2201670"/>
            <a:ext cx="913236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756916" y="2313797"/>
            <a:ext cx="9225602"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patient_id</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result_time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1" name="Table 10"/>
          <p:cNvGraphicFramePr>
            <a:graphicFrameLocks noGrp="1"/>
          </p:cNvGraphicFramePr>
          <p:nvPr>
            <p:extLst>
              <p:ext uri="{D42A27DB-BD31-4B8C-83A1-F6EECF244321}">
                <p14:modId xmlns:p14="http://schemas.microsoft.com/office/powerpoint/2010/main" val="3260634840"/>
              </p:ext>
            </p:extLst>
          </p:nvPr>
        </p:nvGraphicFramePr>
        <p:xfrm>
          <a:off x="500951" y="3246160"/>
          <a:ext cx="5378884" cy="2671128"/>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385751">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result_time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59229">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effectLst/>
                        </a:rPr>
                        <a:t>2017-09-20</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0001"/>
                  </a:ext>
                </a:extLst>
              </a:tr>
              <a:tr h="559229">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algn="ctr"/>
                      <a:r>
                        <a:rPr lang="en-US" sz="1400" dirty="0">
                          <a:effectLst/>
                        </a:rPr>
                        <a:t>2017-09-01</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2"/>
                  </a:ext>
                </a:extLst>
              </a:tr>
              <a:tr h="781168">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60000"/>
                        <a:lumOff val="40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60000"/>
                        <a:lumOff val="40000"/>
                      </a:schemeClr>
                    </a:solidFill>
                  </a:tcPr>
                </a:tc>
                <a:tc>
                  <a:txBody>
                    <a:bodyPr/>
                    <a:lstStyle/>
                    <a:p>
                      <a:pPr algn="ctr"/>
                      <a:r>
                        <a:rPr lang="en-US" sz="1400" dirty="0">
                          <a:effectLst/>
                        </a:rPr>
                        <a:t>2017-09-28</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3"/>
                  </a:ext>
                </a:extLst>
              </a:tr>
              <a:tr h="385751">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pPr algn="ctr"/>
                      <a:r>
                        <a:rPr lang="en-US" sz="1400" dirty="0">
                          <a:effectLst/>
                        </a:rPr>
                        <a:t>2017-09-04</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4"/>
                  </a:ext>
                </a:extLst>
              </a:tr>
            </a:tbl>
          </a:graphicData>
        </a:graphic>
      </p:graphicFrame>
      <p:cxnSp>
        <p:nvCxnSpPr>
          <p:cNvPr id="12" name="Straight Arrow Connector 11"/>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ext uri="{D42A27DB-BD31-4B8C-83A1-F6EECF244321}">
                <p14:modId xmlns:p14="http://schemas.microsoft.com/office/powerpoint/2010/main" val="138505516"/>
              </p:ext>
            </p:extLst>
          </p:nvPr>
        </p:nvGraphicFramePr>
        <p:xfrm>
          <a:off x="6366076" y="3264396"/>
          <a:ext cx="5378884" cy="2594144"/>
        </p:xfrm>
        <a:graphic>
          <a:graphicData uri="http://schemas.openxmlformats.org/drawingml/2006/table">
            <a:tbl>
              <a:tblPr firstRow="1" bandRow="1"/>
              <a:tblGrid>
                <a:gridCol w="1111684">
                  <a:extLst>
                    <a:ext uri="{9D8B030D-6E8A-4147-A177-3AD203B41FA5}">
                      <a16:colId xmlns:a16="http://schemas.microsoft.com/office/drawing/2014/main" val="20000"/>
                    </a:ext>
                  </a:extLst>
                </a:gridCol>
                <a:gridCol w="1191429">
                  <a:extLst>
                    <a:ext uri="{9D8B030D-6E8A-4147-A177-3AD203B41FA5}">
                      <a16:colId xmlns:a16="http://schemas.microsoft.com/office/drawing/2014/main" val="20001"/>
                    </a:ext>
                  </a:extLst>
                </a:gridCol>
                <a:gridCol w="1795611">
                  <a:extLst>
                    <a:ext uri="{9D8B030D-6E8A-4147-A177-3AD203B41FA5}">
                      <a16:colId xmlns:a16="http://schemas.microsoft.com/office/drawing/2014/main" val="20002"/>
                    </a:ext>
                  </a:extLst>
                </a:gridCol>
                <a:gridCol w="1280160">
                  <a:extLst>
                    <a:ext uri="{9D8B030D-6E8A-4147-A177-3AD203B41FA5}">
                      <a16:colId xmlns:a16="http://schemas.microsoft.com/office/drawing/2014/main" val="20003"/>
                    </a:ext>
                  </a:extLst>
                </a:gridCol>
              </a:tblGrid>
              <a:tr h="370840">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order_id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patient_id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a:solidFill>
                            <a:schemeClr val="bg1"/>
                          </a:solidFill>
                          <a:effectLst/>
                          <a:latin typeface="+mj-lt"/>
                          <a:ea typeface="Calibri" panose="020F0502020204030204" pitchFamily="34" charset="0"/>
                          <a:cs typeface="Times New Roman" panose="02020603050405020304" pitchFamily="18" charset="0"/>
                        </a:rPr>
                        <a:t>description</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result_time</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tc>
                  <a:txBody>
                    <a:bodyPr/>
                    <a:lstStyle/>
                    <a:p>
                      <a:pPr algn="ctr"/>
                      <a:r>
                        <a:rPr lang="en-US" sz="1400" dirty="0">
                          <a:effectLst/>
                        </a:rPr>
                        <a:t>2017-09-04</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pPr algn="ctr"/>
                      <a:r>
                        <a:rPr lang="en-US" sz="1400" dirty="0">
                          <a:effectLst/>
                        </a:rPr>
                        <a:t>2017-09-28</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2"/>
                  </a:ext>
                </a:extLst>
              </a:tr>
              <a:tr h="370840">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algn="ctr"/>
                      <a:r>
                        <a:rPr lang="en-US" sz="1400" dirty="0">
                          <a:effectLst/>
                        </a:rPr>
                        <a:t>2017-09-01</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3"/>
                  </a:ext>
                </a:extLst>
              </a:tr>
              <a:tr h="563880">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effectLst/>
                        </a:rPr>
                        <a:t>2017-09-20</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7175902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5400" dirty="0">
                <a:solidFill>
                  <a:srgbClr val="005493"/>
                </a:solidFill>
                <a:sym typeface="Arial"/>
              </a:rPr>
              <a:t>Your Turn 5</a:t>
            </a:r>
          </a:p>
        </p:txBody>
      </p:sp>
      <p:sp>
        <p:nvSpPr>
          <p:cNvPr id="6" name="Google Shape;218;p24"/>
          <p:cNvSpPr txBox="1"/>
          <p:nvPr/>
        </p:nvSpPr>
        <p:spPr>
          <a:xfrm>
            <a:off x="906180" y="1545634"/>
            <a:ext cx="9196829" cy="1323482"/>
          </a:xfrm>
          <a:prstGeom prst="rect">
            <a:avLst/>
          </a:prstGeom>
          <a:noFill/>
          <a:ln>
            <a:noFill/>
          </a:ln>
        </p:spPr>
        <p:txBody>
          <a:bodyPr spcFirstLastPara="1" wrap="square" lIns="0" tIns="6455" rIns="0" bIns="0" anchor="t" anchorCtr="0">
            <a:noAutofit/>
          </a:bodyPr>
          <a:lstStyle/>
          <a:p>
            <a:pPr marL="521153" marR="2721" indent="-514350">
              <a:buClr>
                <a:srgbClr val="0070C0"/>
              </a:buClr>
              <a:buFont typeface="+mj-lt"/>
              <a:buAutoNum type="alphaLcParenR"/>
            </a:pPr>
            <a:r>
              <a:rPr lang="en-US" sz="3200" dirty="0">
                <a:solidFill>
                  <a:srgbClr val="005493"/>
                </a:solidFill>
                <a:latin typeface="Calibri"/>
                <a:ea typeface="Calibri"/>
                <a:cs typeface="Calibri"/>
                <a:sym typeface="Calibri"/>
              </a:rPr>
              <a:t>Arrange orders by </a:t>
            </a:r>
            <a:r>
              <a:rPr lang="en-US" sz="3200" b="1" dirty="0" err="1">
                <a:solidFill>
                  <a:srgbClr val="005493"/>
                </a:solidFill>
                <a:latin typeface="Calibri"/>
                <a:ea typeface="Calibri"/>
                <a:cs typeface="Calibri"/>
                <a:sym typeface="Calibri"/>
              </a:rPr>
              <a:t>order_status_c_descr</a:t>
            </a:r>
            <a:r>
              <a:rPr lang="en-US" sz="3200" dirty="0">
                <a:solidFill>
                  <a:srgbClr val="005493"/>
                </a:solidFill>
                <a:latin typeface="Calibri"/>
                <a:ea typeface="Calibri"/>
                <a:cs typeface="Calibri"/>
                <a:sym typeface="Calibri"/>
              </a:rPr>
              <a:t>. What order statuses appear in the top rows of the data frame?</a:t>
            </a:r>
          </a:p>
          <a:p>
            <a:pPr marL="521153" marR="2721" indent="-514350">
              <a:buClr>
                <a:srgbClr val="0070C0"/>
              </a:buClr>
              <a:buFont typeface="+mj-lt"/>
              <a:buAutoNum type="alphaLcParenR"/>
            </a:pPr>
            <a:endParaRPr lang="en-US" sz="3200" dirty="0">
              <a:solidFill>
                <a:srgbClr val="005493"/>
              </a:solidFill>
              <a:latin typeface="Calibri"/>
              <a:ea typeface="Calibri"/>
              <a:cs typeface="Calibri"/>
              <a:sym typeface="Calibri"/>
            </a:endParaRPr>
          </a:p>
          <a:p>
            <a:pPr marL="521153" marR="2721" indent="-514350">
              <a:buClr>
                <a:srgbClr val="0070C0"/>
              </a:buClr>
              <a:buFont typeface="+mj-lt"/>
              <a:buAutoNum type="alphaLcParenR"/>
            </a:pPr>
            <a:r>
              <a:rPr lang="en-US" sz="3200" dirty="0">
                <a:solidFill>
                  <a:srgbClr val="005493"/>
                </a:solidFill>
                <a:latin typeface="Calibri"/>
                <a:ea typeface="Calibri"/>
                <a:cs typeface="Calibri"/>
                <a:sym typeface="Calibri"/>
              </a:rPr>
              <a:t>Add </a:t>
            </a:r>
            <a:r>
              <a:rPr lang="en-US" sz="3200" b="1" dirty="0" err="1">
                <a:solidFill>
                  <a:srgbClr val="005493"/>
                </a:solidFill>
                <a:latin typeface="Calibri"/>
                <a:ea typeface="Calibri"/>
                <a:cs typeface="Calibri"/>
                <a:sym typeface="Calibri"/>
              </a:rPr>
              <a:t>order_class_c_descr</a:t>
            </a:r>
            <a:r>
              <a:rPr lang="en-US" sz="3200" dirty="0">
                <a:solidFill>
                  <a:srgbClr val="005493"/>
                </a:solidFill>
                <a:latin typeface="Calibri"/>
                <a:ea typeface="Calibri"/>
                <a:cs typeface="Calibri"/>
                <a:sym typeface="Calibri"/>
              </a:rPr>
              <a:t> as a second (tie breaking) column to arrange on, but order it in </a:t>
            </a:r>
            <a:r>
              <a:rPr lang="en-US" sz="3200" i="1" dirty="0">
                <a:solidFill>
                  <a:srgbClr val="005493"/>
                </a:solidFill>
                <a:latin typeface="Calibri"/>
                <a:ea typeface="Calibri"/>
                <a:cs typeface="Calibri"/>
                <a:sym typeface="Calibri"/>
              </a:rPr>
              <a:t>reverse</a:t>
            </a:r>
            <a:r>
              <a:rPr lang="en-US" sz="3200" dirty="0">
                <a:solidFill>
                  <a:srgbClr val="005493"/>
                </a:solidFill>
                <a:latin typeface="Calibri"/>
                <a:ea typeface="Calibri"/>
                <a:cs typeface="Calibri"/>
                <a:sym typeface="Calibri"/>
              </a:rPr>
              <a:t> alphabetical order. </a:t>
            </a:r>
          </a:p>
        </p:txBody>
      </p:sp>
    </p:spTree>
    <p:extLst>
      <p:ext uri="{BB962C8B-B14F-4D97-AF65-F5344CB8AC3E}">
        <p14:creationId xmlns:p14="http://schemas.microsoft.com/office/powerpoint/2010/main" val="12662401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4601826" y="2484211"/>
            <a:ext cx="2988346" cy="1539482"/>
          </a:xfrm>
          <a:prstGeom prst="rect">
            <a:avLst/>
          </a:prstGeom>
          <a:noFill/>
          <a:ln>
            <a:noFill/>
          </a:ln>
        </p:spPr>
        <p:txBody>
          <a:bodyPr spcFirstLastPara="1" wrap="square" lIns="0" tIns="9522" rIns="0" bIns="0" anchor="t" anchorCtr="0">
            <a:noAutofit/>
          </a:bodyPr>
          <a:lstStyle/>
          <a:p>
            <a:pPr marL="6803"/>
            <a:r>
              <a:rPr lang="en-US" sz="11500" dirty="0">
                <a:solidFill>
                  <a:srgbClr val="F0F0F0"/>
                </a:solidFill>
              </a:rPr>
              <a:t>%&gt;%</a:t>
            </a:r>
            <a:endParaRPr sz="11500" dirty="0"/>
          </a:p>
        </p:txBody>
      </p:sp>
    </p:spTree>
    <p:extLst>
      <p:ext uri="{BB962C8B-B14F-4D97-AF65-F5344CB8AC3E}">
        <p14:creationId xmlns:p14="http://schemas.microsoft.com/office/powerpoint/2010/main" val="18689790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008414" y="2004027"/>
            <a:ext cx="8337539" cy="584775"/>
          </a:xfrm>
          <a:prstGeom prst="rect">
            <a:avLst/>
          </a:prstGeom>
          <a:noFill/>
        </p:spPr>
        <p:txBody>
          <a:bodyPr wrap="none" rtlCol="0">
            <a:spAutoFit/>
          </a:bodyPr>
          <a:lstStyle/>
          <a:p>
            <a:r>
              <a:rPr lang="en-US" sz="3200" dirty="0"/>
              <a:t>Who is ordering the wrong kind of vitamin D?</a:t>
            </a:r>
          </a:p>
        </p:txBody>
      </p:sp>
      <p:sp>
        <p:nvSpPr>
          <p:cNvPr id="2" name="Title 1"/>
          <p:cNvSpPr>
            <a:spLocks noGrp="1"/>
          </p:cNvSpPr>
          <p:nvPr>
            <p:ph type="title"/>
          </p:nvPr>
        </p:nvSpPr>
        <p:spPr>
          <a:xfrm>
            <a:off x="3629290" y="507875"/>
            <a:ext cx="4892145" cy="777536"/>
          </a:xfrm>
        </p:spPr>
        <p:txBody>
          <a:bodyPr/>
          <a:lstStyle/>
          <a:p>
            <a:r>
              <a:rPr lang="en-US" sz="4800" dirty="0">
                <a:solidFill>
                  <a:srgbClr val="000000"/>
                </a:solidFill>
              </a:rPr>
              <a:t>Data Analysis Steps</a:t>
            </a:r>
          </a:p>
        </p:txBody>
      </p:sp>
      <p:sp>
        <p:nvSpPr>
          <p:cNvPr id="3" name="Rectangle 2"/>
          <p:cNvSpPr/>
          <p:nvPr/>
        </p:nvSpPr>
        <p:spPr>
          <a:xfrm>
            <a:off x="549019" y="1672406"/>
            <a:ext cx="11018141" cy="183279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VITD &lt;- filter(orders,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description == "1,25 DIHYDROXY VITAMIN D")</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5" name="TextBox 4"/>
          <p:cNvSpPr txBox="1"/>
          <p:nvPr/>
        </p:nvSpPr>
        <p:spPr>
          <a:xfrm>
            <a:off x="654090" y="2327740"/>
            <a:ext cx="1237611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VITD &lt;-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select(</a:t>
            </a:r>
            <a:r>
              <a:rPr lang="en-US" sz="2200" dirty="0">
                <a:solidFill>
                  <a:srgbClr val="164F86"/>
                </a:solidFill>
                <a:latin typeface="Consolas" panose="020B0609020204030204" pitchFamily="49" charset="0"/>
                <a:ea typeface="Courier New"/>
                <a:cs typeface="Consolas" panose="020B0609020204030204" pitchFamily="49" charset="0"/>
                <a:sym typeface="Courier New"/>
              </a:rPr>
              <a:t>VITD,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6" name="TextBox 5"/>
          <p:cNvSpPr txBox="1"/>
          <p:nvPr/>
        </p:nvSpPr>
        <p:spPr>
          <a:xfrm>
            <a:off x="654090" y="2931415"/>
            <a:ext cx="1237611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VITD &lt;- arrange(VITD, department)</a:t>
            </a:r>
          </a:p>
        </p:txBody>
      </p:sp>
      <p:sp>
        <p:nvSpPr>
          <p:cNvPr id="7" name="Rectangle 6"/>
          <p:cNvSpPr/>
          <p:nvPr/>
        </p:nvSpPr>
        <p:spPr>
          <a:xfrm>
            <a:off x="549019" y="3892195"/>
            <a:ext cx="13288901" cy="1569660"/>
          </a:xfrm>
          <a:prstGeom prst="rect">
            <a:avLst/>
          </a:prstGeom>
        </p:spPr>
        <p:txBody>
          <a:bodyPr wrap="square">
            <a:spAutoFit/>
          </a:bodyPr>
          <a:lstStyle/>
          <a:p>
            <a:r>
              <a:rPr lang="en-US" sz="3200" dirty="0">
                <a:latin typeface="Calibri" panose="020F0502020204030204" pitchFamily="34" charset="0"/>
              </a:rPr>
              <a:t>1. Filter orders to 1, 25 Vitamin D</a:t>
            </a:r>
          </a:p>
          <a:p>
            <a:r>
              <a:rPr lang="en-US" sz="3200" dirty="0">
                <a:latin typeface="Calibri" panose="020F0502020204030204" pitchFamily="34" charset="0"/>
              </a:rPr>
              <a:t>2. Select the relevant columns that contain ordering information</a:t>
            </a:r>
          </a:p>
          <a:p>
            <a:r>
              <a:rPr lang="en-US" sz="3200" dirty="0">
                <a:latin typeface="Calibri" panose="020F0502020204030204" pitchFamily="34" charset="0"/>
              </a:rPr>
              <a:t>3. Arrange those columns by department</a:t>
            </a:r>
            <a:endParaRPr lang="en-US" sz="2800" dirty="0">
              <a:latin typeface="Calibri" panose="020F0502020204030204" pitchFamily="34" charset="0"/>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220768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4892145" cy="777536"/>
          </a:xfrm>
        </p:spPr>
        <p:txBody>
          <a:bodyPr/>
          <a:lstStyle/>
          <a:p>
            <a:r>
              <a:rPr lang="en-US" sz="4800" dirty="0">
                <a:solidFill>
                  <a:srgbClr val="000000"/>
                </a:solidFill>
              </a:rPr>
              <a:t>Data Analysis Steps</a:t>
            </a:r>
          </a:p>
        </p:txBody>
      </p:sp>
      <p:sp>
        <p:nvSpPr>
          <p:cNvPr id="3" name="Rectangle 2"/>
          <p:cNvSpPr/>
          <p:nvPr/>
        </p:nvSpPr>
        <p:spPr>
          <a:xfrm>
            <a:off x="549019" y="1483220"/>
            <a:ext cx="11018141" cy="420664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566411"/>
            <a:ext cx="11675070" cy="4154984"/>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VITD &lt;- arrange(</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orders,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description == "1,25 DIHYDROXY VITAMIN D"</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endParaRPr lang="fr-FR"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5296284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0667" y="351797"/>
            <a:ext cx="6070174" cy="777536"/>
          </a:xfrm>
        </p:spPr>
        <p:txBody>
          <a:bodyPr/>
          <a:lstStyle/>
          <a:p>
            <a:r>
              <a:rPr lang="en-US" sz="4800" dirty="0">
                <a:solidFill>
                  <a:srgbClr val="000000"/>
                </a:solidFill>
              </a:rPr>
              <a:t>The Pipe Operator </a:t>
            </a:r>
            <a:r>
              <a:rPr lang="en-US" sz="4800" b="1" dirty="0">
                <a:solidFill>
                  <a:srgbClr val="000000"/>
                </a:solidFill>
              </a:rPr>
              <a:t>%&gt;%</a:t>
            </a:r>
          </a:p>
        </p:txBody>
      </p:sp>
      <p:sp>
        <p:nvSpPr>
          <p:cNvPr id="3" name="U-Turn Arrow 2"/>
          <p:cNvSpPr/>
          <p:nvPr/>
        </p:nvSpPr>
        <p:spPr>
          <a:xfrm>
            <a:off x="1570847" y="1902372"/>
            <a:ext cx="5055476" cy="1261241"/>
          </a:xfrm>
          <a:prstGeom prst="uturnArrow">
            <a:avLst>
              <a:gd name="adj1" fmla="val 31667"/>
              <a:gd name="adj2" fmla="val 25000"/>
              <a:gd name="adj3" fmla="val 33333"/>
              <a:gd name="adj4" fmla="val 35417"/>
              <a:gd name="adj5" fmla="val 100000"/>
            </a:avLst>
          </a:prstGeom>
          <a:solidFill>
            <a:srgbClr val="8DB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4098585" y="3163612"/>
            <a:ext cx="7869462"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a:t>
            </a:r>
            <a:r>
              <a:rPr lang="en-US" sz="3200" dirty="0">
                <a:solidFill>
                  <a:srgbClr val="0365C0"/>
                </a:solidFill>
                <a:latin typeface="Consolas" panose="020B0609020204030204" pitchFamily="49" charset="0"/>
                <a:ea typeface="Courier New"/>
                <a:cs typeface="Courier New"/>
                <a:sym typeface="Courier New"/>
              </a:rPr>
              <a:t>____</a:t>
            </a:r>
            <a:r>
              <a:rPr lang="en-US" sz="3200" dirty="0">
                <a:latin typeface="Consolas" panose="020B0609020204030204" pitchFamily="49" charset="0"/>
                <a:ea typeface="Courier New"/>
                <a:cs typeface="Courier New"/>
                <a:sym typeface="Courier New"/>
              </a:rPr>
              <a:t>, </a:t>
            </a:r>
            <a:r>
              <a:rPr lang="en-US" sz="3200" dirty="0" err="1">
                <a:solidFill>
                  <a:schemeClr val="accent3">
                    <a:lumMod val="75000"/>
                  </a:schemeClr>
                </a:solidFill>
                <a:latin typeface="Consolas" panose="020B0609020204030204" pitchFamily="49" charset="0"/>
                <a:ea typeface="Courier New"/>
                <a:cs typeface="Courier New"/>
                <a:sym typeface="Courier New"/>
              </a:rPr>
              <a:t>patient_id</a:t>
            </a:r>
            <a:r>
              <a:rPr lang="en-US" sz="3200" dirty="0">
                <a:solidFill>
                  <a:schemeClr val="accent3">
                    <a:lumMod val="75000"/>
                  </a:schemeClr>
                </a:solidFill>
                <a:latin typeface="Consolas" panose="020B0609020204030204" pitchFamily="49" charset="0"/>
                <a:ea typeface="Courier New"/>
                <a:cs typeface="Courier New"/>
                <a:sym typeface="Courier New"/>
              </a:rPr>
              <a:t> == 508061</a:t>
            </a:r>
            <a:r>
              <a:rPr lang="en-US" sz="3200" dirty="0">
                <a:latin typeface="Consolas" panose="020B0609020204030204" pitchFamily="49" charset="0"/>
                <a:ea typeface="Courier New"/>
                <a:cs typeface="Courier New"/>
                <a:sym typeface="Courier New"/>
              </a:rPr>
              <a:t>)</a:t>
            </a:r>
            <a:endParaRPr lang="en-US" sz="3200" dirty="0"/>
          </a:p>
        </p:txBody>
      </p:sp>
      <p:sp>
        <p:nvSpPr>
          <p:cNvPr id="5" name="Rectangle 4"/>
          <p:cNvSpPr/>
          <p:nvPr/>
        </p:nvSpPr>
        <p:spPr>
          <a:xfrm>
            <a:off x="1030341" y="3163612"/>
            <a:ext cx="1540806" cy="584775"/>
          </a:xfrm>
          <a:prstGeom prst="rect">
            <a:avLst/>
          </a:prstGeom>
        </p:spPr>
        <p:txBody>
          <a:bodyPr wrap="none">
            <a:spAutoFit/>
          </a:bodyPr>
          <a:lstStyle/>
          <a:p>
            <a:r>
              <a:rPr lang="en-US" sz="3200" dirty="0">
                <a:solidFill>
                  <a:srgbClr val="0365C0"/>
                </a:solidFill>
                <a:latin typeface="Consolas" panose="020B0609020204030204" pitchFamily="49" charset="0"/>
                <a:ea typeface="Courier New"/>
                <a:cs typeface="Courier New"/>
                <a:sym typeface="Courier New"/>
              </a:rPr>
              <a:t>orders</a:t>
            </a:r>
            <a:endParaRPr lang="en-US" sz="3200" dirty="0"/>
          </a:p>
        </p:txBody>
      </p:sp>
      <p:sp>
        <p:nvSpPr>
          <p:cNvPr id="6" name="Rectangle 5"/>
          <p:cNvSpPr/>
          <p:nvPr/>
        </p:nvSpPr>
        <p:spPr>
          <a:xfrm>
            <a:off x="1030341" y="4133933"/>
            <a:ext cx="13288901" cy="584775"/>
          </a:xfrm>
          <a:prstGeom prst="rect">
            <a:avLst/>
          </a:prstGeom>
        </p:spPr>
        <p:txBody>
          <a:bodyPr wrap="square">
            <a:spAutoFit/>
          </a:bodyPr>
          <a:lstStyle/>
          <a:p>
            <a:r>
              <a:rPr lang="en-US" sz="3200" dirty="0">
                <a:latin typeface="Calibri" panose="020F0502020204030204" pitchFamily="34" charset="0"/>
              </a:rPr>
              <a:t>Passes result on left into first argument of function on right.</a:t>
            </a:r>
            <a:endParaRPr lang="en-US" sz="2800" dirty="0">
              <a:latin typeface="Calibri" panose="020F0502020204030204" pitchFamily="34" charset="0"/>
            </a:endParaRPr>
          </a:p>
        </p:txBody>
      </p:sp>
      <p:sp>
        <p:nvSpPr>
          <p:cNvPr id="7" name="Rectangle 6"/>
          <p:cNvSpPr/>
          <p:nvPr/>
        </p:nvSpPr>
        <p:spPr>
          <a:xfrm>
            <a:off x="924910" y="4844831"/>
            <a:ext cx="10016359" cy="152443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30341" y="4905504"/>
            <a:ext cx="8321509"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filter(orders, </a:t>
            </a:r>
            <a:r>
              <a:rPr lang="en-US" sz="3200" dirty="0" err="1">
                <a:latin typeface="Consolas" panose="020B0609020204030204" pitchFamily="49" charset="0"/>
                <a:ea typeface="Courier New"/>
                <a:cs typeface="Courier New"/>
                <a:sym typeface="Courier New"/>
              </a:rPr>
              <a:t>patient_id</a:t>
            </a:r>
            <a:r>
              <a:rPr lang="en-US" sz="3200" dirty="0">
                <a:latin typeface="Consolas" panose="020B0609020204030204" pitchFamily="49" charset="0"/>
                <a:ea typeface="Courier New"/>
                <a:cs typeface="Courier New"/>
                <a:sym typeface="Courier New"/>
              </a:rPr>
              <a:t> == 508061)</a:t>
            </a:r>
            <a:endParaRPr lang="en-US" sz="3200" dirty="0">
              <a:latin typeface="Consolas" panose="020B0609020204030204" pitchFamily="49" charset="0"/>
              <a:ea typeface="Courier New"/>
              <a:cs typeface="Courier New"/>
            </a:endParaRPr>
          </a:p>
        </p:txBody>
      </p:sp>
      <p:sp>
        <p:nvSpPr>
          <p:cNvPr id="9" name="Rectangle 8"/>
          <p:cNvSpPr/>
          <p:nvPr/>
        </p:nvSpPr>
        <p:spPr>
          <a:xfrm>
            <a:off x="1030341" y="5550952"/>
            <a:ext cx="8999580"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orders %&gt;% filter(</a:t>
            </a:r>
            <a:r>
              <a:rPr lang="en-US" sz="3200" dirty="0" err="1">
                <a:latin typeface="Consolas" panose="020B0609020204030204" pitchFamily="49" charset="0"/>
                <a:ea typeface="Courier New"/>
                <a:cs typeface="Courier New"/>
                <a:sym typeface="Courier New"/>
              </a:rPr>
              <a:t>patient_id</a:t>
            </a:r>
            <a:r>
              <a:rPr lang="en-US" sz="3200" dirty="0">
                <a:latin typeface="Consolas" panose="020B0609020204030204" pitchFamily="49" charset="0"/>
                <a:ea typeface="Courier New"/>
                <a:cs typeface="Courier New"/>
                <a:sym typeface="Courier New"/>
              </a:rPr>
              <a:t> == 508061)</a:t>
            </a:r>
            <a:endParaRPr lang="en-US" sz="3200" dirty="0">
              <a:latin typeface="Consolas" panose="020B0609020204030204" pitchFamily="49" charset="0"/>
              <a:ea typeface="Courier New"/>
              <a:cs typeface="Courier New"/>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Rectangle 10"/>
          <p:cNvSpPr/>
          <p:nvPr/>
        </p:nvSpPr>
        <p:spPr>
          <a:xfrm>
            <a:off x="2895164" y="3170682"/>
            <a:ext cx="862737" cy="584775"/>
          </a:xfrm>
          <a:prstGeom prst="rect">
            <a:avLst/>
          </a:prstGeom>
        </p:spPr>
        <p:txBody>
          <a:bodyPr wrap="none">
            <a:spAutoFit/>
          </a:bodyPr>
          <a:lstStyle/>
          <a:p>
            <a:r>
              <a:rPr lang="en-US" sz="3200" b="1" dirty="0">
                <a:latin typeface="Consolas" panose="020B0609020204030204" pitchFamily="49" charset="0"/>
                <a:ea typeface="Courier New"/>
                <a:cs typeface="Courier New"/>
              </a:rPr>
              <a:t>%&gt;%</a:t>
            </a:r>
          </a:p>
        </p:txBody>
      </p:sp>
    </p:spTree>
    <p:extLst>
      <p:ext uri="{BB962C8B-B14F-4D97-AF65-F5344CB8AC3E}">
        <p14:creationId xmlns:p14="http://schemas.microsoft.com/office/powerpoint/2010/main" val="78442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4892145" cy="777536"/>
          </a:xfrm>
        </p:spPr>
        <p:txBody>
          <a:bodyPr/>
          <a:lstStyle/>
          <a:p>
            <a:r>
              <a:rPr lang="en-US" sz="4800" dirty="0">
                <a:solidFill>
                  <a:srgbClr val="000000"/>
                </a:solidFill>
              </a:rPr>
              <a:t>Data Analysis Steps</a:t>
            </a:r>
          </a:p>
        </p:txBody>
      </p:sp>
      <p:sp>
        <p:nvSpPr>
          <p:cNvPr id="3" name="Rectangle 2"/>
          <p:cNvSpPr/>
          <p:nvPr/>
        </p:nvSpPr>
        <p:spPr>
          <a:xfrm>
            <a:off x="549019" y="1672405"/>
            <a:ext cx="11018141" cy="4570739"/>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4154984"/>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125VITD &lt;- arrange(</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orders,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description == "1,25 DIHYDROXY VITAMIN D"</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endParaRPr lang="fr-FR"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p:txBody>
      </p:sp>
      <p:sp>
        <p:nvSpPr>
          <p:cNvPr id="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0024064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4892145" cy="777536"/>
          </a:xfrm>
        </p:spPr>
        <p:txBody>
          <a:bodyPr/>
          <a:lstStyle/>
          <a:p>
            <a:r>
              <a:rPr lang="en-US" sz="4800" dirty="0">
                <a:solidFill>
                  <a:srgbClr val="000000"/>
                </a:solidFill>
              </a:rPr>
              <a:t>Data Analysis Steps</a:t>
            </a:r>
          </a:p>
        </p:txBody>
      </p:sp>
      <p:sp>
        <p:nvSpPr>
          <p:cNvPr id="3" name="Rectangle 2"/>
          <p:cNvSpPr/>
          <p:nvPr/>
        </p:nvSpPr>
        <p:spPr>
          <a:xfrm>
            <a:off x="549019" y="1672405"/>
            <a:ext cx="11018141" cy="1564781"/>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2462213"/>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VITD &lt;- orders %&gt;%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filter(</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description == "1,25 DIHYDROXY VITAMIN D") </a:t>
            </a:r>
            <a:r>
              <a:rPr lang="en-US" sz="2200" dirty="0">
                <a:solidFill>
                  <a:srgbClr val="164F86"/>
                </a:solidFill>
                <a:latin typeface="Consolas" panose="020B0609020204030204" pitchFamily="49" charset="0"/>
                <a:ea typeface="Courier New"/>
                <a:cs typeface="Consolas" panose="020B0609020204030204" pitchFamily="49" charset="0"/>
                <a:sym typeface="Courier New"/>
              </a:rPr>
              <a:t>%&gt;%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select(</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%&gt;%</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a:solidFill>
                  <a:srgbClr val="164F86"/>
                </a:solidFill>
                <a:latin typeface="Consolas" panose="020B0609020204030204" pitchFamily="49" charset="0"/>
                <a:ea typeface="Courier New"/>
                <a:cs typeface="Consolas" panose="020B0609020204030204" pitchFamily="49" charset="0"/>
                <a:sym typeface="Courier New"/>
              </a:rPr>
              <a:t>arrange(</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200" dirty="0">
                <a:solidFill>
                  <a:srgbClr val="164F86"/>
                </a:solidFill>
                <a:latin typeface="Consolas" panose="020B0609020204030204" pitchFamily="49" charset="0"/>
                <a:ea typeface="Courier New"/>
                <a:cs typeface="Consolas" panose="020B0609020204030204" pitchFamily="49" charset="0"/>
                <a:sym typeface="Courier New"/>
              </a:rPr>
              <a:t>)</a:t>
            </a:r>
          </a:p>
          <a:p>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2607803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5074" y="625065"/>
            <a:ext cx="5160578" cy="777536"/>
          </a:xfrm>
        </p:spPr>
        <p:txBody>
          <a:bodyPr/>
          <a:lstStyle/>
          <a:p>
            <a:r>
              <a:rPr lang="en-US" dirty="0"/>
              <a:t>Shortcut to type %&gt;%</a:t>
            </a:r>
            <a:br>
              <a:rPr lang="en-US" dirty="0"/>
            </a:br>
            <a:endParaRPr lang="en-US" dirty="0"/>
          </a:p>
        </p:txBody>
      </p:sp>
      <p:sp>
        <p:nvSpPr>
          <p:cNvPr id="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4" name="Picture 3"/>
          <p:cNvPicPr>
            <a:picLocks noChangeAspect="1"/>
          </p:cNvPicPr>
          <p:nvPr/>
        </p:nvPicPr>
        <p:blipFill>
          <a:blip r:embed="rId4"/>
          <a:stretch>
            <a:fillRect/>
          </a:stretch>
        </p:blipFill>
        <p:spPr>
          <a:xfrm>
            <a:off x="1166648" y="2359572"/>
            <a:ext cx="10457793" cy="2614448"/>
          </a:xfrm>
          <a:prstGeom prst="rect">
            <a:avLst/>
          </a:prstGeom>
        </p:spPr>
      </p:pic>
    </p:spTree>
    <p:extLst>
      <p:ext uri="{BB962C8B-B14F-4D97-AF65-F5344CB8AC3E}">
        <p14:creationId xmlns:p14="http://schemas.microsoft.com/office/powerpoint/2010/main" val="240889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45"/>
        <p:cNvGrpSpPr/>
        <p:nvPr/>
      </p:nvGrpSpPr>
      <p:grpSpPr>
        <a:xfrm>
          <a:off x="0" y="0"/>
          <a:ext cx="0" cy="0"/>
          <a:chOff x="0" y="0"/>
          <a:chExt cx="0" cy="0"/>
        </a:xfrm>
      </p:grpSpPr>
      <p:sp>
        <p:nvSpPr>
          <p:cNvPr id="46" name="Google Shape;46;p7"/>
          <p:cNvSpPr/>
          <p:nvPr/>
        </p:nvSpPr>
        <p:spPr>
          <a:xfrm>
            <a:off x="4365791" y="2260130"/>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7" name="Google Shape;47;p7"/>
          <p:cNvSpPr txBox="1">
            <a:spLocks noGrp="1"/>
          </p:cNvSpPr>
          <p:nvPr>
            <p:ph type="title"/>
          </p:nvPr>
        </p:nvSpPr>
        <p:spPr>
          <a:xfrm>
            <a:off x="2011125" y="938375"/>
            <a:ext cx="8169750" cy="1158589"/>
          </a:xfrm>
          <a:prstGeom prst="rect">
            <a:avLst/>
          </a:prstGeom>
          <a:noFill/>
          <a:ln>
            <a:noFill/>
          </a:ln>
        </p:spPr>
        <p:txBody>
          <a:bodyPr spcFirstLastPara="1" wrap="square" lIns="0" tIns="7821" rIns="0" bIns="0" anchor="t" anchorCtr="0">
            <a:noAutofit/>
          </a:bodyPr>
          <a:lstStyle/>
          <a:p>
            <a:pPr marL="6803" algn="ctr"/>
            <a:r>
              <a:rPr lang="en-US" sz="6616" dirty="0">
                <a:solidFill>
                  <a:srgbClr val="000000"/>
                </a:solidFill>
              </a:rPr>
              <a:t>Transform Data with</a:t>
            </a:r>
            <a:endParaRPr sz="6616"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D91-ABF6-9145-B3A6-62656B5F8B1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A4948D8-D2BF-CB44-BFE5-34F93BC4DB25}"/>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3992879"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rPr>
              <a:t>Your Turn 6</a:t>
            </a:r>
          </a:p>
        </p:txBody>
      </p:sp>
      <p:sp>
        <p:nvSpPr>
          <p:cNvPr id="7" name="Google Shape;351;p37"/>
          <p:cNvSpPr txBox="1"/>
          <p:nvPr/>
        </p:nvSpPr>
        <p:spPr>
          <a:xfrm>
            <a:off x="977462" y="1890818"/>
            <a:ext cx="11014168" cy="2250258"/>
          </a:xfrm>
          <a:prstGeom prst="rect">
            <a:avLst/>
          </a:prstGeom>
          <a:noFill/>
          <a:ln>
            <a:noFill/>
          </a:ln>
        </p:spPr>
        <p:txBody>
          <a:bodyPr spcFirstLastPara="1" wrap="square" lIns="0" tIns="6804" rIns="0" bIns="0" anchor="t" anchorCtr="0">
            <a:noAutofit/>
          </a:bodyPr>
          <a:lstStyle/>
          <a:p>
            <a:pPr marL="6803" marR="2721"/>
            <a:r>
              <a:rPr lang="en-US" sz="3200" dirty="0">
                <a:solidFill>
                  <a:srgbClr val="005493"/>
                </a:solidFill>
                <a:latin typeface="Calibri" panose="020F0502020204030204" pitchFamily="34" charset="0"/>
                <a:ea typeface="Calibri"/>
                <a:cs typeface="Consolas" panose="020B0609020204030204" pitchFamily="49" charset="0"/>
                <a:sym typeface="Calibri"/>
              </a:rPr>
              <a:t>Use %&gt;% to write a sequence of three functions that:</a:t>
            </a: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a:p>
            <a:pPr marL="6803" marR="2721"/>
            <a:r>
              <a:rPr lang="en-US" sz="2800" dirty="0">
                <a:solidFill>
                  <a:srgbClr val="005493"/>
                </a:solidFill>
                <a:latin typeface="Calibri"/>
                <a:ea typeface="Calibri"/>
                <a:cs typeface="Calibri"/>
                <a:sym typeface="Calibri"/>
              </a:rPr>
              <a:t>- Filters to orders coming from the "BEHAVIORAL HEALTH CLINIC"</a:t>
            </a:r>
          </a:p>
          <a:p>
            <a:pPr marL="6803" marR="2721"/>
            <a:r>
              <a:rPr lang="en-US" sz="2800" dirty="0">
                <a:solidFill>
                  <a:srgbClr val="005493"/>
                </a:solidFill>
                <a:latin typeface="Calibri"/>
                <a:ea typeface="Calibri"/>
                <a:cs typeface="Calibri"/>
                <a:sym typeface="Calibri"/>
              </a:rPr>
              <a:t>- Selects the </a:t>
            </a:r>
            <a:r>
              <a:rPr lang="en-US" sz="2800" b="1" dirty="0">
                <a:solidFill>
                  <a:srgbClr val="005493"/>
                </a:solidFill>
                <a:latin typeface="Calibri"/>
                <a:ea typeface="Calibri"/>
                <a:cs typeface="Calibri"/>
                <a:sym typeface="Calibri"/>
              </a:rPr>
              <a:t>description</a:t>
            </a:r>
            <a:r>
              <a:rPr lang="en-US" sz="2800" dirty="0">
                <a:solidFill>
                  <a:srgbClr val="005493"/>
                </a:solidFill>
                <a:latin typeface="Calibri"/>
                <a:ea typeface="Calibri"/>
                <a:cs typeface="Calibri"/>
                <a:sym typeface="Calibri"/>
              </a:rPr>
              <a:t>, </a:t>
            </a:r>
            <a:r>
              <a:rPr lang="en-US" sz="2800" b="1" dirty="0" err="1">
                <a:solidFill>
                  <a:srgbClr val="005493"/>
                </a:solidFill>
                <a:latin typeface="Calibri"/>
                <a:ea typeface="Calibri"/>
                <a:cs typeface="Calibri"/>
                <a:sym typeface="Calibri"/>
              </a:rPr>
              <a:t>ordering_route</a:t>
            </a:r>
            <a:r>
              <a:rPr lang="en-US" sz="2800" dirty="0">
                <a:solidFill>
                  <a:srgbClr val="005493"/>
                </a:solidFill>
                <a:latin typeface="Calibri"/>
                <a:ea typeface="Calibri"/>
                <a:cs typeface="Calibri"/>
                <a:sym typeface="Calibri"/>
              </a:rPr>
              <a:t>, and </a:t>
            </a:r>
            <a:r>
              <a:rPr lang="en-US" sz="2800" b="1" dirty="0" err="1">
                <a:solidFill>
                  <a:srgbClr val="005493"/>
                </a:solidFill>
                <a:latin typeface="Calibri"/>
                <a:ea typeface="Calibri"/>
                <a:cs typeface="Calibri"/>
                <a:sym typeface="Calibri"/>
              </a:rPr>
              <a:t>pref_list_type</a:t>
            </a:r>
            <a:r>
              <a:rPr lang="en-US" sz="2800" b="1" dirty="0">
                <a:solidFill>
                  <a:srgbClr val="005493"/>
                </a:solidFill>
                <a:latin typeface="Calibri"/>
                <a:ea typeface="Calibri"/>
                <a:cs typeface="Calibri"/>
                <a:sym typeface="Calibri"/>
              </a:rPr>
              <a:t> </a:t>
            </a:r>
          </a:p>
          <a:p>
            <a:pPr marL="6803" marR="2721"/>
            <a:r>
              <a:rPr lang="en-US" sz="2800" dirty="0">
                <a:solidFill>
                  <a:srgbClr val="005493"/>
                </a:solidFill>
                <a:latin typeface="Calibri"/>
                <a:ea typeface="Calibri"/>
                <a:cs typeface="Calibri"/>
                <a:sym typeface="Calibri"/>
              </a:rPr>
              <a:t>- Arrange the dataset by the </a:t>
            </a:r>
            <a:r>
              <a:rPr lang="en-US" sz="2800" b="1" dirty="0">
                <a:solidFill>
                  <a:srgbClr val="005493"/>
                </a:solidFill>
                <a:latin typeface="Calibri"/>
                <a:ea typeface="Calibri"/>
                <a:cs typeface="Calibri"/>
                <a:sym typeface="Calibri"/>
              </a:rPr>
              <a:t>description</a:t>
            </a:r>
            <a:r>
              <a:rPr lang="en-US" sz="2800" dirty="0">
                <a:solidFill>
                  <a:srgbClr val="005493"/>
                </a:solidFill>
                <a:latin typeface="Calibri"/>
                <a:ea typeface="Calibri"/>
                <a:cs typeface="Calibri"/>
                <a:sym typeface="Calibri"/>
              </a:rPr>
              <a:t> and </a:t>
            </a:r>
            <a:r>
              <a:rPr lang="en-US" sz="2800" b="1" dirty="0" err="1">
                <a:solidFill>
                  <a:srgbClr val="005493"/>
                </a:solidFill>
                <a:latin typeface="Calibri"/>
                <a:ea typeface="Calibri"/>
                <a:cs typeface="Calibri"/>
                <a:sym typeface="Calibri"/>
              </a:rPr>
              <a:t>ordering_route</a:t>
            </a:r>
            <a:r>
              <a:rPr lang="en-US" sz="2800" dirty="0">
                <a:solidFill>
                  <a:srgbClr val="005493"/>
                </a:solidFill>
                <a:latin typeface="Calibri"/>
                <a:ea typeface="Calibri"/>
                <a:cs typeface="Calibri"/>
                <a:sym typeface="Calibri"/>
              </a:rPr>
              <a:t> columns</a:t>
            </a: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p:txBody>
      </p:sp>
      <p:sp>
        <p:nvSpPr>
          <p:cNvPr id="8" name="TextBox 7"/>
          <p:cNvSpPr txBox="1"/>
          <p:nvPr/>
        </p:nvSpPr>
        <p:spPr>
          <a:xfrm>
            <a:off x="977462" y="4487917"/>
            <a:ext cx="8292662" cy="2508379"/>
          </a:xfrm>
          <a:prstGeom prst="rect">
            <a:avLst/>
          </a:prstGeom>
          <a:noFill/>
        </p:spPr>
        <p:txBody>
          <a:bodyPr wrap="square" rtlCol="0">
            <a:spAutoFit/>
          </a:bodyPr>
          <a:lstStyle/>
          <a:p>
            <a:pPr>
              <a:spcAft>
                <a:spcPts val="600"/>
              </a:spcAft>
            </a:pPr>
            <a:r>
              <a:rPr lang="en-US" sz="2800" dirty="0">
                <a:solidFill>
                  <a:srgbClr val="005493"/>
                </a:solidFill>
                <a:latin typeface="Calibri"/>
                <a:ea typeface="Calibri"/>
                <a:cs typeface="Calibri"/>
                <a:sym typeface="Calibri"/>
              </a:rPr>
              <a:t>Using &lt;-, assign the result to a new variable.</a:t>
            </a:r>
          </a:p>
          <a:p>
            <a:pPr>
              <a:spcAft>
                <a:spcPts val="600"/>
              </a:spcAft>
            </a:pPr>
            <a:r>
              <a:rPr lang="en-US" sz="2800" dirty="0">
                <a:solidFill>
                  <a:srgbClr val="005493"/>
                </a:solidFill>
                <a:latin typeface="Calibri"/>
                <a:ea typeface="Calibri"/>
                <a:cs typeface="Calibri"/>
                <a:sym typeface="Calibri"/>
              </a:rPr>
              <a:t>- CHALLENGE- Use your mouse to select the name of the new data frame from the list of data sets in the upper-right pane of </a:t>
            </a:r>
            <a:r>
              <a:rPr lang="en-US" sz="2800" dirty="0" err="1">
                <a:solidFill>
                  <a:srgbClr val="005493"/>
                </a:solidFill>
                <a:latin typeface="Calibri"/>
                <a:ea typeface="Calibri"/>
                <a:cs typeface="Calibri"/>
                <a:sym typeface="Calibri"/>
              </a:rPr>
              <a:t>Rstudio</a:t>
            </a:r>
            <a:r>
              <a:rPr lang="en-US" sz="2800" dirty="0">
                <a:solidFill>
                  <a:srgbClr val="005493"/>
                </a:solidFill>
                <a:latin typeface="Calibri"/>
                <a:ea typeface="Calibri"/>
                <a:cs typeface="Calibri"/>
                <a:sym typeface="Calibri"/>
              </a:rPr>
              <a:t>. Do you notice any ordering patterns?</a:t>
            </a:r>
          </a:p>
          <a:p>
            <a:endParaRPr lang="en-US" sz="700" dirty="0"/>
          </a:p>
        </p:txBody>
      </p:sp>
    </p:spTree>
    <p:extLst>
      <p:ext uri="{BB962C8B-B14F-4D97-AF65-F5344CB8AC3E}">
        <p14:creationId xmlns:p14="http://schemas.microsoft.com/office/powerpoint/2010/main" val="10940965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4126816" y="245005"/>
            <a:ext cx="3897093"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Isolating data</a:t>
            </a:r>
            <a:endParaRPr sz="5400" dirty="0"/>
          </a:p>
        </p:txBody>
      </p:sp>
      <p:graphicFrame>
        <p:nvGraphicFramePr>
          <p:cNvPr id="147" name="Google Shape;147;p18"/>
          <p:cNvGraphicFramePr/>
          <p:nvPr>
            <p:extLst>
              <p:ext uri="{D42A27DB-BD31-4B8C-83A1-F6EECF244321}">
                <p14:modId xmlns:p14="http://schemas.microsoft.com/office/powerpoint/2010/main" val="3900311438"/>
              </p:ext>
            </p:extLst>
          </p:nvPr>
        </p:nvGraphicFramePr>
        <p:xfrm>
          <a:off x="1150478" y="1730364"/>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8" name="Google Shape;148;p18"/>
          <p:cNvGraphicFramePr/>
          <p:nvPr>
            <p:extLst>
              <p:ext uri="{D42A27DB-BD31-4B8C-83A1-F6EECF244321}">
                <p14:modId xmlns:p14="http://schemas.microsoft.com/office/powerpoint/2010/main" val="3074198044"/>
              </p:ext>
            </p:extLst>
          </p:nvPr>
        </p:nvGraphicFramePr>
        <p:xfrm>
          <a:off x="2795045" y="1758052"/>
          <a:ext cx="603200" cy="968156"/>
        </p:xfrm>
        <a:graphic>
          <a:graphicData uri="http://schemas.openxmlformats.org/drawingml/2006/table">
            <a:tbl>
              <a:tblPr firstRow="1" bandRow="1">
                <a:noFill/>
                <a:tableStyleId>{809C1C93-8995-4D9E-87C8-A8817AF97DB9}</a:tableStyleId>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graphicFrame>
        <p:nvGraphicFramePr>
          <p:cNvPr id="150" name="Google Shape;150;p18"/>
          <p:cNvGraphicFramePr/>
          <p:nvPr>
            <p:extLst>
              <p:ext uri="{D42A27DB-BD31-4B8C-83A1-F6EECF244321}">
                <p14:modId xmlns:p14="http://schemas.microsoft.com/office/powerpoint/2010/main" val="397847915"/>
              </p:ext>
            </p:extLst>
          </p:nvPr>
        </p:nvGraphicFramePr>
        <p:xfrm>
          <a:off x="2770556"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6"/>
                  </a:ext>
                </a:extLst>
              </a:tr>
            </a:tbl>
          </a:graphicData>
        </a:graphic>
      </p:graphicFrame>
      <p:graphicFrame>
        <p:nvGraphicFramePr>
          <p:cNvPr id="151" name="Google Shape;151;p18"/>
          <p:cNvGraphicFramePr/>
          <p:nvPr>
            <p:extLst>
              <p:ext uri="{D42A27DB-BD31-4B8C-83A1-F6EECF244321}">
                <p14:modId xmlns:p14="http://schemas.microsoft.com/office/powerpoint/2010/main" val="772127057"/>
              </p:ext>
            </p:extLst>
          </p:nvPr>
        </p:nvGraphicFramePr>
        <p:xfrm>
          <a:off x="1150478"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6"/>
                  </a:ext>
                </a:extLst>
              </a:tr>
            </a:tbl>
          </a:graphicData>
        </a:graphic>
      </p:graphicFrame>
      <p:sp>
        <p:nvSpPr>
          <p:cNvPr id="152" name="Google Shape;152;p18"/>
          <p:cNvSpPr/>
          <p:nvPr/>
        </p:nvSpPr>
        <p:spPr>
          <a:xfrm>
            <a:off x="2332431" y="4224017"/>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3" name="Google Shape;153;p18"/>
          <p:cNvSpPr txBox="1"/>
          <p:nvPr/>
        </p:nvSpPr>
        <p:spPr>
          <a:xfrm>
            <a:off x="4187608" y="1789222"/>
            <a:ext cx="7111013" cy="2307696"/>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Extract variables with </a:t>
            </a:r>
            <a:r>
              <a:rPr lang="en-US" sz="4000" b="1" dirty="0">
                <a:solidFill>
                  <a:srgbClr val="0365C0"/>
                </a:solidFill>
                <a:latin typeface="Trebuchet MS"/>
                <a:ea typeface="Trebuchet MS"/>
                <a:cs typeface="Trebuchet MS"/>
                <a:sym typeface="Trebuchet MS"/>
              </a:rPr>
              <a:t>select()</a:t>
            </a:r>
            <a:endParaRPr sz="4000" dirty="0">
              <a:latin typeface="Trebuchet MS"/>
              <a:ea typeface="Trebuchet MS"/>
              <a:cs typeface="Trebuchet MS"/>
              <a:sym typeface="Trebuchet MS"/>
            </a:endParaRPr>
          </a:p>
          <a:p>
            <a:pPr>
              <a:spcBef>
                <a:spcPts val="16"/>
              </a:spcBef>
            </a:pPr>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Extract rows with </a:t>
            </a:r>
            <a:r>
              <a:rPr lang="en-US" sz="4000" b="1" dirty="0">
                <a:solidFill>
                  <a:srgbClr val="0365C0"/>
                </a:solidFill>
                <a:latin typeface="Trebuchet MS"/>
                <a:ea typeface="Trebuchet MS"/>
                <a:cs typeface="Trebuchet MS"/>
                <a:sym typeface="Trebuchet MS"/>
              </a:rPr>
              <a:t>filter()</a:t>
            </a:r>
            <a:endParaRPr sz="4000" dirty="0">
              <a:latin typeface="Trebuchet MS"/>
              <a:ea typeface="Trebuchet MS"/>
              <a:cs typeface="Trebuchet MS"/>
              <a:sym typeface="Trebuchet MS"/>
            </a:endParaRPr>
          </a:p>
          <a:p>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Arrange rows, with </a:t>
            </a:r>
            <a:r>
              <a:rPr lang="en-US" sz="4000" b="1" dirty="0">
                <a:solidFill>
                  <a:srgbClr val="0365C0"/>
                </a:solidFill>
                <a:latin typeface="Trebuchet MS"/>
                <a:ea typeface="Trebuchet MS"/>
                <a:cs typeface="Trebuchet MS"/>
                <a:sym typeface="Trebuchet MS"/>
              </a:rPr>
              <a:t>arrange()</a:t>
            </a:r>
            <a:r>
              <a:rPr lang="en-US" sz="4000" dirty="0">
                <a:latin typeface="Calibri"/>
                <a:ea typeface="Calibri"/>
                <a:cs typeface="Calibri"/>
                <a:sym typeface="Calibri"/>
              </a:rPr>
              <a:t>.</a:t>
            </a:r>
            <a:endParaRPr sz="4000" dirty="0">
              <a:latin typeface="Calibri"/>
              <a:ea typeface="Calibri"/>
              <a:cs typeface="Calibri"/>
              <a:sym typeface="Calibri"/>
            </a:endParaRPr>
          </a:p>
        </p:txBody>
      </p:sp>
      <p:graphicFrame>
        <p:nvGraphicFramePr>
          <p:cNvPr id="154" name="Google Shape;154;p18"/>
          <p:cNvGraphicFramePr/>
          <p:nvPr>
            <p:extLst>
              <p:ext uri="{D42A27DB-BD31-4B8C-83A1-F6EECF244321}">
                <p14:modId xmlns:p14="http://schemas.microsoft.com/office/powerpoint/2010/main" val="2559618651"/>
              </p:ext>
            </p:extLst>
          </p:nvPr>
        </p:nvGraphicFramePr>
        <p:xfrm>
          <a:off x="1150479" y="2927483"/>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2511783731"/>
              </p:ext>
            </p:extLst>
          </p:nvPr>
        </p:nvGraphicFramePr>
        <p:xfrm>
          <a:off x="2773115" y="2927483"/>
          <a:ext cx="1046024" cy="402120"/>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6" name="Google Shape;152;p18"/>
          <p:cNvSpPr/>
          <p:nvPr/>
        </p:nvSpPr>
        <p:spPr>
          <a:xfrm>
            <a:off x="2321466" y="302286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52;p18"/>
          <p:cNvSpPr/>
          <p:nvPr/>
        </p:nvSpPr>
        <p:spPr>
          <a:xfrm>
            <a:off x="2332431" y="2108768"/>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35895395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Deriving Data</a:t>
            </a:r>
          </a:p>
        </p:txBody>
      </p:sp>
    </p:spTree>
    <p:extLst>
      <p:ext uri="{BB962C8B-B14F-4D97-AF65-F5344CB8AC3E}">
        <p14:creationId xmlns:p14="http://schemas.microsoft.com/office/powerpoint/2010/main" val="31103334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p:nvPr/>
        </p:nvSpPr>
        <p:spPr>
          <a:xfrm>
            <a:off x="1"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85" name="Google Shape;85;p13"/>
          <p:cNvSpPr txBox="1">
            <a:spLocks noGrp="1"/>
          </p:cNvSpPr>
          <p:nvPr>
            <p:ph type="title"/>
          </p:nvPr>
        </p:nvSpPr>
        <p:spPr>
          <a:xfrm>
            <a:off x="1843449" y="2053248"/>
            <a:ext cx="8505101" cy="2751022"/>
          </a:xfrm>
          <a:prstGeom prst="rect">
            <a:avLst/>
          </a:prstGeom>
          <a:noFill/>
          <a:ln>
            <a:noFill/>
          </a:ln>
        </p:spPr>
        <p:txBody>
          <a:bodyPr spcFirstLastPara="1" wrap="square" lIns="0" tIns="9522" rIns="0" bIns="0" anchor="t" anchorCtr="0">
            <a:noAutofit/>
          </a:bodyPr>
          <a:lstStyle/>
          <a:p>
            <a:pPr marL="6803" algn="ctr"/>
            <a:r>
              <a:rPr lang="en-US" sz="6000" b="1" dirty="0">
                <a:solidFill>
                  <a:srgbClr val="F3F3F3"/>
                </a:solidFill>
                <a:latin typeface="Arial"/>
                <a:ea typeface="Arial"/>
                <a:cs typeface="Arial"/>
                <a:sym typeface="Arial"/>
              </a:rPr>
              <a:t>What are the top 3 tests ordered on weekends?</a:t>
            </a:r>
            <a:endParaRPr sz="6000" dirty="0">
              <a:latin typeface="Arial"/>
              <a:ea typeface="Arial"/>
              <a:cs typeface="Arial"/>
              <a:sym typeface="Arial"/>
            </a:endParaRPr>
          </a:p>
        </p:txBody>
      </p:sp>
    </p:spTree>
    <p:extLst>
      <p:ext uri="{BB962C8B-B14F-4D97-AF65-F5344CB8AC3E}">
        <p14:creationId xmlns:p14="http://schemas.microsoft.com/office/powerpoint/2010/main" val="36985359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2748" y="370715"/>
            <a:ext cx="6466503" cy="777536"/>
          </a:xfrm>
        </p:spPr>
        <p:txBody>
          <a:bodyPr/>
          <a:lstStyle/>
          <a:p>
            <a:pPr algn="ctr"/>
            <a:r>
              <a:rPr lang="en-US" sz="5400" dirty="0">
                <a:solidFill>
                  <a:schemeClr val="tx1">
                    <a:lumMod val="85000"/>
                    <a:lumOff val="15000"/>
                  </a:schemeClr>
                </a:solidFill>
              </a:rPr>
              <a:t>Breaking down the analytical question</a:t>
            </a:r>
          </a:p>
        </p:txBody>
      </p:sp>
      <p:sp>
        <p:nvSpPr>
          <p:cNvPr id="3" name="Google Shape;85;p13"/>
          <p:cNvSpPr txBox="1">
            <a:spLocks/>
          </p:cNvSpPr>
          <p:nvPr/>
        </p:nvSpPr>
        <p:spPr>
          <a:xfrm>
            <a:off x="699859" y="2602129"/>
            <a:ext cx="7986941" cy="2751022"/>
          </a:xfrm>
          <a:prstGeom prst="rect">
            <a:avLst/>
          </a:prstGeom>
          <a:noFill/>
          <a:ln>
            <a:noFill/>
          </a:ln>
        </p:spPr>
        <p:txBody>
          <a:bodyPr spcFirstLastPara="1" wrap="square" lIns="0" tIns="9522"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42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749753" indent="-742950">
              <a:buClr>
                <a:schemeClr val="tx1">
                  <a:lumMod val="75000"/>
                  <a:lumOff val="25000"/>
                </a:schemeClr>
              </a:buClr>
              <a:buSzPct val="100000"/>
              <a:buAutoNum type="arabicPeriod"/>
            </a:pPr>
            <a:r>
              <a:rPr lang="en-US" sz="4000" dirty="0">
                <a:solidFill>
                  <a:schemeClr val="tx1">
                    <a:lumMod val="65000"/>
                    <a:lumOff val="35000"/>
                  </a:schemeClr>
                </a:solidFill>
                <a:latin typeface="Arial"/>
                <a:ea typeface="Arial"/>
                <a:cs typeface="Arial"/>
                <a:sym typeface="Arial"/>
              </a:rPr>
              <a:t>Day of the week for each order</a:t>
            </a:r>
          </a:p>
          <a:p>
            <a:pPr marL="749753" indent="-742950">
              <a:buClr>
                <a:schemeClr val="tx1">
                  <a:lumMod val="75000"/>
                  <a:lumOff val="25000"/>
                </a:schemeClr>
              </a:buClr>
              <a:buSzPct val="100000"/>
              <a:buAutoNum type="arabicPeriod"/>
            </a:pPr>
            <a:r>
              <a:rPr lang="en-US" sz="4000" dirty="0">
                <a:solidFill>
                  <a:schemeClr val="tx1">
                    <a:lumMod val="65000"/>
                    <a:lumOff val="35000"/>
                  </a:schemeClr>
                </a:solidFill>
                <a:latin typeface="Arial"/>
                <a:ea typeface="Arial"/>
                <a:cs typeface="Arial"/>
                <a:sym typeface="Arial"/>
              </a:rPr>
              <a:t>Count of each test one weekend</a:t>
            </a:r>
          </a:p>
          <a:p>
            <a:pPr marL="749753" indent="-742950">
              <a:buClr>
                <a:schemeClr val="tx1">
                  <a:lumMod val="75000"/>
                  <a:lumOff val="25000"/>
                </a:schemeClr>
              </a:buClr>
              <a:buSzPct val="100000"/>
              <a:buAutoNum type="arabicPeriod"/>
            </a:pPr>
            <a:r>
              <a:rPr lang="en-US" sz="4000" dirty="0">
                <a:solidFill>
                  <a:schemeClr val="tx1">
                    <a:lumMod val="65000"/>
                    <a:lumOff val="35000"/>
                  </a:schemeClr>
                </a:solidFill>
                <a:latin typeface="Arial"/>
                <a:ea typeface="Arial"/>
                <a:cs typeface="Arial"/>
                <a:sym typeface="Arial"/>
              </a:rPr>
              <a:t>Ranking of tests by count </a:t>
            </a:r>
          </a:p>
        </p:txBody>
      </p:sp>
    </p:spTree>
    <p:extLst>
      <p:ext uri="{BB962C8B-B14F-4D97-AF65-F5344CB8AC3E}">
        <p14:creationId xmlns:p14="http://schemas.microsoft.com/office/powerpoint/2010/main" val="12082237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4126816" y="245005"/>
            <a:ext cx="3897093"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Deriving data</a:t>
            </a:r>
            <a:endParaRPr sz="5400" dirty="0"/>
          </a:p>
        </p:txBody>
      </p:sp>
      <p:sp>
        <p:nvSpPr>
          <p:cNvPr id="153" name="Google Shape;153;p18"/>
          <p:cNvSpPr txBox="1"/>
          <p:nvPr/>
        </p:nvSpPr>
        <p:spPr>
          <a:xfrm>
            <a:off x="4126816" y="1978407"/>
            <a:ext cx="7626020" cy="3276761"/>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Make new variables with </a:t>
            </a:r>
            <a:r>
              <a:rPr lang="en-US" sz="4000" b="1" dirty="0">
                <a:solidFill>
                  <a:srgbClr val="0365C0"/>
                </a:solidFill>
                <a:latin typeface="Trebuchet MS"/>
                <a:ea typeface="Trebuchet MS"/>
                <a:cs typeface="Trebuchet MS"/>
                <a:sym typeface="Calibri"/>
              </a:rPr>
              <a:t>mutate()</a:t>
            </a:r>
          </a:p>
          <a:p>
            <a:pPr marL="6803"/>
            <a:endParaRPr lang="en-US" sz="4000" b="1" dirty="0">
              <a:solidFill>
                <a:srgbClr val="0365C0"/>
              </a:solidFill>
              <a:latin typeface="Trebuchet MS"/>
              <a:ea typeface="Trebuchet MS"/>
              <a:cs typeface="Trebuchet MS"/>
              <a:sym typeface="Calibri"/>
            </a:endParaRPr>
          </a:p>
          <a:p>
            <a:pPr marL="6803"/>
            <a:endParaRPr sz="4000" b="1" dirty="0">
              <a:solidFill>
                <a:srgbClr val="0365C0"/>
              </a:solidFill>
              <a:latin typeface="Trebuchet MS"/>
              <a:ea typeface="Trebuchet MS"/>
              <a:cs typeface="Trebuchet MS"/>
              <a:sym typeface="Times New Roman"/>
            </a:endParaRPr>
          </a:p>
          <a:p>
            <a:pPr marL="6803"/>
            <a:r>
              <a:rPr lang="en-US" sz="4000" dirty="0">
                <a:latin typeface="Calibri"/>
                <a:ea typeface="Calibri"/>
                <a:cs typeface="Calibri"/>
                <a:sym typeface="Calibri"/>
              </a:rPr>
              <a:t>Make summaries of data with </a:t>
            </a:r>
            <a:r>
              <a:rPr lang="en-US" sz="4000" b="1" dirty="0">
                <a:solidFill>
                  <a:srgbClr val="0365C0"/>
                </a:solidFill>
                <a:latin typeface="Trebuchet MS"/>
                <a:ea typeface="Trebuchet MS"/>
                <a:cs typeface="Trebuchet MS"/>
                <a:sym typeface="Calibri"/>
              </a:rPr>
              <a:t>summarize()</a:t>
            </a:r>
            <a:endParaRPr sz="4000" b="1" dirty="0">
              <a:solidFill>
                <a:srgbClr val="0365C0"/>
              </a:solidFill>
              <a:latin typeface="Trebuchet MS"/>
              <a:ea typeface="Trebuchet MS"/>
              <a:cs typeface="Trebuchet MS"/>
              <a:sym typeface="Calibri"/>
            </a:endParaRPr>
          </a:p>
        </p:txBody>
      </p:sp>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4"/>
          <a:stretch>
            <a:fillRect/>
          </a:stretch>
        </p:blipFill>
        <p:spPr>
          <a:xfrm>
            <a:off x="441434" y="1886039"/>
            <a:ext cx="3247697" cy="885736"/>
          </a:xfrm>
          <a:prstGeom prst="rect">
            <a:avLst/>
          </a:prstGeom>
        </p:spPr>
      </p:pic>
      <p:pic>
        <p:nvPicPr>
          <p:cNvPr id="3" name="Picture 2"/>
          <p:cNvPicPr>
            <a:picLocks noChangeAspect="1"/>
          </p:cNvPicPr>
          <p:nvPr/>
        </p:nvPicPr>
        <p:blipFill>
          <a:blip r:embed="rId5"/>
          <a:stretch>
            <a:fillRect/>
          </a:stretch>
        </p:blipFill>
        <p:spPr>
          <a:xfrm>
            <a:off x="880300" y="4007890"/>
            <a:ext cx="2369963" cy="900442"/>
          </a:xfrm>
          <a:prstGeom prst="rect">
            <a:avLst/>
          </a:prstGeom>
        </p:spPr>
      </p:pic>
      <p:sp>
        <p:nvSpPr>
          <p:cNvPr id="4" name="Rectangle 3"/>
          <p:cNvSpPr/>
          <p:nvPr/>
        </p:nvSpPr>
        <p:spPr>
          <a:xfrm>
            <a:off x="173620" y="1527858"/>
            <a:ext cx="11755325" cy="1770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853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984006" y="2560061"/>
            <a:ext cx="4223985" cy="1539482"/>
          </a:xfrm>
          <a:prstGeom prst="rect">
            <a:avLst/>
          </a:prstGeom>
          <a:noFill/>
          <a:ln>
            <a:noFill/>
          </a:ln>
        </p:spPr>
        <p:txBody>
          <a:bodyPr spcFirstLastPara="1" wrap="square" lIns="0" tIns="9522" rIns="0" bIns="0" anchor="t" anchorCtr="0">
            <a:noAutofit/>
          </a:bodyPr>
          <a:lstStyle/>
          <a:p>
            <a:pPr marL="6803"/>
            <a:r>
              <a:rPr lang="en-US" sz="8812" dirty="0">
                <a:solidFill>
                  <a:srgbClr val="F0F0F0"/>
                </a:solidFill>
              </a:rPr>
              <a:t>mutate()</a:t>
            </a:r>
            <a:endParaRPr sz="8812" dirty="0"/>
          </a:p>
        </p:txBody>
      </p:sp>
    </p:spTree>
    <p:extLst>
      <p:ext uri="{BB962C8B-B14F-4D97-AF65-F5344CB8AC3E}">
        <p14:creationId xmlns:p14="http://schemas.microsoft.com/office/powerpoint/2010/main" val="31029683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1758718" y="1673939"/>
            <a:ext cx="6159054"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Creating new columns</a:t>
            </a:r>
            <a:endParaRPr sz="3200" dirty="0">
              <a:latin typeface="Calibri"/>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3" name="Picture 12"/>
          <p:cNvPicPr>
            <a:picLocks noChangeAspect="1"/>
          </p:cNvPicPr>
          <p:nvPr/>
        </p:nvPicPr>
        <p:blipFill>
          <a:blip r:embed="rId4"/>
          <a:stretch>
            <a:fillRect/>
          </a:stretch>
        </p:blipFill>
        <p:spPr>
          <a:xfrm>
            <a:off x="2681714" y="2672531"/>
            <a:ext cx="6454811" cy="1760404"/>
          </a:xfrm>
          <a:prstGeom prst="rect">
            <a:avLst/>
          </a:prstGeom>
        </p:spPr>
      </p:pic>
    </p:spTree>
    <p:extLst>
      <p:ext uri="{BB962C8B-B14F-4D97-AF65-F5344CB8AC3E}">
        <p14:creationId xmlns:p14="http://schemas.microsoft.com/office/powerpoint/2010/main" val="31096328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14" name="Rectangle 13"/>
          <p:cNvSpPr/>
          <p:nvPr/>
        </p:nvSpPr>
        <p:spPr>
          <a:xfrm>
            <a:off x="1760075" y="2313797"/>
            <a:ext cx="8424455" cy="1200329"/>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new_column</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72;p20"/>
          <p:cNvSpPr/>
          <p:nvPr/>
        </p:nvSpPr>
        <p:spPr>
          <a:xfrm flipH="1">
            <a:off x="5703631" y="3384167"/>
            <a:ext cx="1900999" cy="21994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6"/>
              <a:gd name="connsiteY0" fmla="*/ 1302460 h 3920180"/>
              <a:gd name="connsiteX1" fmla="*/ 356337 w 7169286"/>
              <a:gd name="connsiteY1" fmla="*/ 1302460 h 3920180"/>
              <a:gd name="connsiteX2" fmla="*/ 307986 w 7169286"/>
              <a:gd name="connsiteY2" fmla="*/ 1305713 h 3920180"/>
              <a:gd name="connsiteX3" fmla="*/ 261611 w 7169286"/>
              <a:gd name="connsiteY3" fmla="*/ 1315189 h 3920180"/>
              <a:gd name="connsiteX4" fmla="*/ 217637 w 7169286"/>
              <a:gd name="connsiteY4" fmla="*/ 1330463 h 3920180"/>
              <a:gd name="connsiteX5" fmla="*/ 176489 w 7169286"/>
              <a:gd name="connsiteY5" fmla="*/ 1351111 h 3920180"/>
              <a:gd name="connsiteX6" fmla="*/ 138592 w 7169286"/>
              <a:gd name="connsiteY6" fmla="*/ 1376709 h 3920180"/>
              <a:gd name="connsiteX7" fmla="*/ 104371 w 7169286"/>
              <a:gd name="connsiteY7" fmla="*/ 1406831 h 3920180"/>
              <a:gd name="connsiteX8" fmla="*/ 74249 w 7169286"/>
              <a:gd name="connsiteY8" fmla="*/ 1441052 h 3920180"/>
              <a:gd name="connsiteX9" fmla="*/ 48651 w 7169286"/>
              <a:gd name="connsiteY9" fmla="*/ 1478949 h 3920180"/>
              <a:gd name="connsiteX10" fmla="*/ 28003 w 7169286"/>
              <a:gd name="connsiteY10" fmla="*/ 1520097 h 3920180"/>
              <a:gd name="connsiteX11" fmla="*/ 12729 w 7169286"/>
              <a:gd name="connsiteY11" fmla="*/ 1564071 h 3920180"/>
              <a:gd name="connsiteX12" fmla="*/ 3253 w 7169286"/>
              <a:gd name="connsiteY12" fmla="*/ 1610446 h 3920180"/>
              <a:gd name="connsiteX13" fmla="*/ 0 w 7169286"/>
              <a:gd name="connsiteY13" fmla="*/ 1658797 h 3920180"/>
              <a:gd name="connsiteX14" fmla="*/ 0 w 7169286"/>
              <a:gd name="connsiteY14" fmla="*/ 3563844 h 3920180"/>
              <a:gd name="connsiteX15" fmla="*/ 3253 w 7169286"/>
              <a:gd name="connsiteY15" fmla="*/ 3612196 h 3920180"/>
              <a:gd name="connsiteX16" fmla="*/ 12729 w 7169286"/>
              <a:gd name="connsiteY16" fmla="*/ 3658571 h 3920180"/>
              <a:gd name="connsiteX17" fmla="*/ 28003 w 7169286"/>
              <a:gd name="connsiteY17" fmla="*/ 3702544 h 3920180"/>
              <a:gd name="connsiteX18" fmla="*/ 48651 w 7169286"/>
              <a:gd name="connsiteY18" fmla="*/ 3743692 h 3920180"/>
              <a:gd name="connsiteX19" fmla="*/ 74249 w 7169286"/>
              <a:gd name="connsiteY19" fmla="*/ 3781589 h 3920180"/>
              <a:gd name="connsiteX20" fmla="*/ 104371 w 7169286"/>
              <a:gd name="connsiteY20" fmla="*/ 3815810 h 3920180"/>
              <a:gd name="connsiteX21" fmla="*/ 138592 w 7169286"/>
              <a:gd name="connsiteY21" fmla="*/ 3845932 h 3920180"/>
              <a:gd name="connsiteX22" fmla="*/ 176489 w 7169286"/>
              <a:gd name="connsiteY22" fmla="*/ 3871529 h 3920180"/>
              <a:gd name="connsiteX23" fmla="*/ 217637 w 7169286"/>
              <a:gd name="connsiteY23" fmla="*/ 3892177 h 3920180"/>
              <a:gd name="connsiteX24" fmla="*/ 261611 w 7169286"/>
              <a:gd name="connsiteY24" fmla="*/ 3907452 h 3920180"/>
              <a:gd name="connsiteX25" fmla="*/ 307986 w 7169286"/>
              <a:gd name="connsiteY25" fmla="*/ 3916928 h 3920180"/>
              <a:gd name="connsiteX26" fmla="*/ 356337 w 7169286"/>
              <a:gd name="connsiteY26" fmla="*/ 3920181 h 3920180"/>
              <a:gd name="connsiteX27" fmla="*/ 6812950 w 7169286"/>
              <a:gd name="connsiteY27" fmla="*/ 3920181 h 3920180"/>
              <a:gd name="connsiteX28" fmla="*/ 6861301 w 7169286"/>
              <a:gd name="connsiteY28" fmla="*/ 3916928 h 3920180"/>
              <a:gd name="connsiteX29" fmla="*/ 6907675 w 7169286"/>
              <a:gd name="connsiteY29" fmla="*/ 3907452 h 3920180"/>
              <a:gd name="connsiteX30" fmla="*/ 6951648 w 7169286"/>
              <a:gd name="connsiteY30" fmla="*/ 3892177 h 3920180"/>
              <a:gd name="connsiteX31" fmla="*/ 6992795 w 7169286"/>
              <a:gd name="connsiteY31" fmla="*/ 3871529 h 3920180"/>
              <a:gd name="connsiteX32" fmla="*/ 7030692 w 7169286"/>
              <a:gd name="connsiteY32" fmla="*/ 3845932 h 3920180"/>
              <a:gd name="connsiteX33" fmla="*/ 7064914 w 7169286"/>
              <a:gd name="connsiteY33" fmla="*/ 3815810 h 3920180"/>
              <a:gd name="connsiteX34" fmla="*/ 7095036 w 7169286"/>
              <a:gd name="connsiteY34" fmla="*/ 3781589 h 3920180"/>
              <a:gd name="connsiteX35" fmla="*/ 7120633 w 7169286"/>
              <a:gd name="connsiteY35" fmla="*/ 3743692 h 3920180"/>
              <a:gd name="connsiteX36" fmla="*/ 7141281 w 7169286"/>
              <a:gd name="connsiteY36" fmla="*/ 3702544 h 3920180"/>
              <a:gd name="connsiteX37" fmla="*/ 7156556 w 7169286"/>
              <a:gd name="connsiteY37" fmla="*/ 3658571 h 3920180"/>
              <a:gd name="connsiteX38" fmla="*/ 7166032 w 7169286"/>
              <a:gd name="connsiteY38" fmla="*/ 3612196 h 3920180"/>
              <a:gd name="connsiteX39" fmla="*/ 7169285 w 7169286"/>
              <a:gd name="connsiteY39" fmla="*/ 3563844 h 3920180"/>
              <a:gd name="connsiteX40" fmla="*/ 7169285 w 7169286"/>
              <a:gd name="connsiteY40" fmla="*/ 1658797 h 3920180"/>
              <a:gd name="connsiteX41" fmla="*/ 7166032 w 7169286"/>
              <a:gd name="connsiteY41" fmla="*/ 1610446 h 3920180"/>
              <a:gd name="connsiteX42" fmla="*/ 7156556 w 7169286"/>
              <a:gd name="connsiteY42" fmla="*/ 1564071 h 3920180"/>
              <a:gd name="connsiteX43" fmla="*/ 7141281 w 7169286"/>
              <a:gd name="connsiteY43" fmla="*/ 1520097 h 3920180"/>
              <a:gd name="connsiteX44" fmla="*/ 7120633 w 7169286"/>
              <a:gd name="connsiteY44" fmla="*/ 1478949 h 3920180"/>
              <a:gd name="connsiteX45" fmla="*/ 7095036 w 7169286"/>
              <a:gd name="connsiteY45" fmla="*/ 1441052 h 3920180"/>
              <a:gd name="connsiteX46" fmla="*/ 7064914 w 7169286"/>
              <a:gd name="connsiteY46" fmla="*/ 1406831 h 3920180"/>
              <a:gd name="connsiteX47" fmla="*/ 7030692 w 7169286"/>
              <a:gd name="connsiteY47" fmla="*/ 1376709 h 3920180"/>
              <a:gd name="connsiteX48" fmla="*/ 6992795 w 7169286"/>
              <a:gd name="connsiteY48" fmla="*/ 1351111 h 3920180"/>
              <a:gd name="connsiteX49" fmla="*/ 6951648 w 7169286"/>
              <a:gd name="connsiteY49" fmla="*/ 1330463 h 3920180"/>
              <a:gd name="connsiteX50" fmla="*/ 6907675 w 7169286"/>
              <a:gd name="connsiteY50" fmla="*/ 1315189 h 3920180"/>
              <a:gd name="connsiteX51" fmla="*/ 6861301 w 7169286"/>
              <a:gd name="connsiteY51" fmla="*/ 1305713 h 3920180"/>
              <a:gd name="connsiteX52" fmla="*/ 6812950 w 7169286"/>
              <a:gd name="connsiteY52" fmla="*/ 1302460 h 3920180"/>
              <a:gd name="connsiteX0" fmla="*/ 2664091 w 7169286"/>
              <a:gd name="connsiteY0" fmla="*/ 0 h 3920180"/>
              <a:gd name="connsiteX1" fmla="*/ 2348194 w 7169286"/>
              <a:gd name="connsiteY1" fmla="*/ 1319206 h 3920180"/>
              <a:gd name="connsiteX2" fmla="*/ 2993816 w 7169286"/>
              <a:gd name="connsiteY2" fmla="*/ 1319206 h 3920180"/>
              <a:gd name="connsiteX3" fmla="*/ 2664091 w 7169286"/>
              <a:gd name="connsiteY3" fmla="*/ 0 h 3920180"/>
            </a:gdLst>
            <a:ahLst/>
            <a:cxnLst>
              <a:cxn ang="0">
                <a:pos x="connsiteX0" y="connsiteY0"/>
              </a:cxn>
              <a:cxn ang="0">
                <a:pos x="connsiteX1" y="connsiteY1"/>
              </a:cxn>
              <a:cxn ang="0">
                <a:pos x="connsiteX2" y="connsiteY2"/>
              </a:cxn>
              <a:cxn ang="0">
                <a:pos x="connsiteX3" y="connsiteY3"/>
              </a:cxn>
            </a:cxnLst>
            <a:rect l="l" t="t" r="r" b="b"/>
            <a:pathLst>
              <a:path w="7169286" h="3920180" extrusionOk="0">
                <a:moveTo>
                  <a:pt x="6812950" y="1302460"/>
                </a:moveTo>
                <a:lnTo>
                  <a:pt x="356337" y="1302460"/>
                </a:lnTo>
                <a:lnTo>
                  <a:pt x="307986" y="1305713"/>
                </a:lnTo>
                <a:lnTo>
                  <a:pt x="261611" y="1315189"/>
                </a:lnTo>
                <a:lnTo>
                  <a:pt x="217637" y="1330463"/>
                </a:lnTo>
                <a:lnTo>
                  <a:pt x="176489" y="1351111"/>
                </a:lnTo>
                <a:lnTo>
                  <a:pt x="138592" y="1376709"/>
                </a:lnTo>
                <a:lnTo>
                  <a:pt x="104371" y="1406831"/>
                </a:lnTo>
                <a:lnTo>
                  <a:pt x="74249" y="1441052"/>
                </a:lnTo>
                <a:lnTo>
                  <a:pt x="48651" y="1478949"/>
                </a:lnTo>
                <a:lnTo>
                  <a:pt x="28003" y="1520097"/>
                </a:lnTo>
                <a:lnTo>
                  <a:pt x="12729" y="1564071"/>
                </a:lnTo>
                <a:lnTo>
                  <a:pt x="3253" y="1610446"/>
                </a:lnTo>
                <a:lnTo>
                  <a:pt x="0" y="1658797"/>
                </a:lnTo>
                <a:lnTo>
                  <a:pt x="0" y="3563844"/>
                </a:lnTo>
                <a:lnTo>
                  <a:pt x="3253" y="3612196"/>
                </a:lnTo>
                <a:lnTo>
                  <a:pt x="12729" y="3658571"/>
                </a:lnTo>
                <a:lnTo>
                  <a:pt x="28003" y="3702544"/>
                </a:lnTo>
                <a:lnTo>
                  <a:pt x="48651" y="3743692"/>
                </a:lnTo>
                <a:lnTo>
                  <a:pt x="74249" y="3781589"/>
                </a:lnTo>
                <a:lnTo>
                  <a:pt x="104371" y="3815810"/>
                </a:lnTo>
                <a:lnTo>
                  <a:pt x="138592" y="3845932"/>
                </a:lnTo>
                <a:lnTo>
                  <a:pt x="176489" y="3871529"/>
                </a:lnTo>
                <a:lnTo>
                  <a:pt x="217637" y="3892177"/>
                </a:lnTo>
                <a:lnTo>
                  <a:pt x="261611" y="3907452"/>
                </a:lnTo>
                <a:lnTo>
                  <a:pt x="307986" y="3916928"/>
                </a:lnTo>
                <a:lnTo>
                  <a:pt x="356337" y="3920181"/>
                </a:lnTo>
                <a:lnTo>
                  <a:pt x="6812950" y="3920181"/>
                </a:lnTo>
                <a:lnTo>
                  <a:pt x="6861301" y="3916928"/>
                </a:lnTo>
                <a:lnTo>
                  <a:pt x="6907675" y="3907452"/>
                </a:lnTo>
                <a:lnTo>
                  <a:pt x="6951648" y="3892177"/>
                </a:lnTo>
                <a:lnTo>
                  <a:pt x="6992795" y="3871529"/>
                </a:lnTo>
                <a:lnTo>
                  <a:pt x="7030692" y="3845932"/>
                </a:lnTo>
                <a:lnTo>
                  <a:pt x="7064914" y="3815810"/>
                </a:lnTo>
                <a:lnTo>
                  <a:pt x="7095036" y="3781589"/>
                </a:lnTo>
                <a:lnTo>
                  <a:pt x="7120633" y="3743692"/>
                </a:lnTo>
                <a:lnTo>
                  <a:pt x="7141281" y="3702544"/>
                </a:lnTo>
                <a:lnTo>
                  <a:pt x="7156556" y="3658571"/>
                </a:lnTo>
                <a:lnTo>
                  <a:pt x="7166032" y="3612196"/>
                </a:lnTo>
                <a:lnTo>
                  <a:pt x="7169285" y="3563844"/>
                </a:lnTo>
                <a:lnTo>
                  <a:pt x="7169285" y="1658797"/>
                </a:lnTo>
                <a:lnTo>
                  <a:pt x="7166032" y="1610446"/>
                </a:lnTo>
                <a:lnTo>
                  <a:pt x="7156556" y="1564071"/>
                </a:lnTo>
                <a:lnTo>
                  <a:pt x="7141281" y="1520097"/>
                </a:lnTo>
                <a:lnTo>
                  <a:pt x="7120633" y="1478949"/>
                </a:lnTo>
                <a:lnTo>
                  <a:pt x="7095036" y="1441052"/>
                </a:lnTo>
                <a:lnTo>
                  <a:pt x="7064914" y="1406831"/>
                </a:lnTo>
                <a:lnTo>
                  <a:pt x="7030692" y="1376709"/>
                </a:lnTo>
                <a:lnTo>
                  <a:pt x="6992795" y="1351111"/>
                </a:lnTo>
                <a:lnTo>
                  <a:pt x="6951648" y="1330463"/>
                </a:lnTo>
                <a:lnTo>
                  <a:pt x="6907675" y="1315189"/>
                </a:lnTo>
                <a:lnTo>
                  <a:pt x="6861301" y="1305713"/>
                </a:lnTo>
                <a:lnTo>
                  <a:pt x="6812950" y="1302460"/>
                </a:lnTo>
                <a:close/>
              </a:path>
              <a:path w="7169286" h="3920180" extrusionOk="0">
                <a:moveTo>
                  <a:pt x="2664091" y="0"/>
                </a:moveTo>
                <a:lnTo>
                  <a:pt x="2348194" y="1319206"/>
                </a:lnTo>
                <a:lnTo>
                  <a:pt x="2993816" y="1319206"/>
                </a:lnTo>
                <a:lnTo>
                  <a:pt x="26640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9" name="Google Shape;137;p17"/>
          <p:cNvSpPr/>
          <p:nvPr/>
        </p:nvSpPr>
        <p:spPr>
          <a:xfrm>
            <a:off x="3055667" y="3452981"/>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3065827" y="437270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name for new column</a:t>
            </a:r>
            <a:endParaRPr sz="2800" dirty="0">
              <a:latin typeface="Trebuchet MS"/>
              <a:ea typeface="Trebuchet MS"/>
              <a:cs typeface="Trebuchet MS"/>
              <a:sym typeface="Trebuchet MS"/>
            </a:endParaRPr>
          </a:p>
        </p:txBody>
      </p:sp>
      <p:sp>
        <p:nvSpPr>
          <p:cNvPr id="21" name="Google Shape;172;p20"/>
          <p:cNvSpPr/>
          <p:nvPr/>
        </p:nvSpPr>
        <p:spPr>
          <a:xfrm>
            <a:off x="7839178" y="3423718"/>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7834143" y="4048898"/>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function whose results will populate columns</a:t>
            </a:r>
            <a:endParaRPr sz="2800" dirty="0">
              <a:latin typeface="Trebuchet MS"/>
              <a:ea typeface="Trebuchet MS"/>
              <a:cs typeface="Trebuchet MS"/>
              <a:sym typeface="Trebuchet MS"/>
            </a:endParaRPr>
          </a:p>
        </p:txBody>
      </p:sp>
      <p:sp>
        <p:nvSpPr>
          <p:cNvPr id="23" name="Google Shape;173;p20"/>
          <p:cNvSpPr txBox="1"/>
          <p:nvPr/>
        </p:nvSpPr>
        <p:spPr>
          <a:xfrm>
            <a:off x="5340820" y="4529857"/>
            <a:ext cx="241581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equals</a:t>
            </a:r>
            <a:endParaRPr sz="2800" dirty="0">
              <a:latin typeface="Trebuchet MS"/>
              <a:ea typeface="Trebuchet MS"/>
              <a:cs typeface="Trebuchet MS"/>
              <a:sym typeface="Trebuchet MS"/>
            </a:endParaRPr>
          </a:p>
        </p:txBody>
      </p:sp>
      <p:sp>
        <p:nvSpPr>
          <p:cNvPr id="13" name="Google Shape;296;p32"/>
          <p:cNvSpPr txBox="1"/>
          <p:nvPr/>
        </p:nvSpPr>
        <p:spPr>
          <a:xfrm>
            <a:off x="1758718" y="1673939"/>
            <a:ext cx="6159054"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Creating new columns</a:t>
            </a:r>
            <a:endParaRPr sz="3200" dirty="0">
              <a:latin typeface="Calibri"/>
              <a:ea typeface="Calibri"/>
              <a:cs typeface="Calibri"/>
              <a:sym typeface="Calibri"/>
            </a:endParaRPr>
          </a:p>
        </p:txBody>
      </p:sp>
    </p:spTree>
    <p:extLst>
      <p:ext uri="{BB962C8B-B14F-4D97-AF65-F5344CB8AC3E}">
        <p14:creationId xmlns:p14="http://schemas.microsoft.com/office/powerpoint/2010/main" val="37410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p:bldP spid="21" grpId="0" animBg="1"/>
      <p:bldP spid="22" grpId="0"/>
      <p:bldP spid="2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1072055" y="1746372"/>
            <a:ext cx="6159054"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Creating new columns</a:t>
            </a:r>
            <a:endParaRPr sz="3200" dirty="0">
              <a:latin typeface="Calibri"/>
              <a:ea typeface="Calibri"/>
              <a:cs typeface="Calibri"/>
              <a:sym typeface="Calibri"/>
            </a:endParaRPr>
          </a:p>
        </p:txBody>
      </p:sp>
      <p:sp>
        <p:nvSpPr>
          <p:cNvPr id="14" name="Rectangle 13"/>
          <p:cNvSpPr/>
          <p:nvPr/>
        </p:nvSpPr>
        <p:spPr>
          <a:xfrm>
            <a:off x="1665476" y="2313797"/>
            <a:ext cx="10085090" cy="1200329"/>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coded_order_id</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order_id</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/2</a:t>
            </a:r>
            <a:r>
              <a:rPr lang="en-US" sz="3200" dirty="0">
                <a:latin typeface="Consolas" panose="020B0609020204030204" pitchFamily="49" charset="0"/>
                <a:ea typeface="Courier New"/>
                <a:cs typeface="Consolas" panose="020B0609020204030204" pitchFamily="49" charset="0"/>
                <a:sym typeface="Courier New"/>
              </a:rPr>
              <a:t>) </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9" name="Table 8"/>
          <p:cNvGraphicFramePr>
            <a:graphicFrameLocks noGrp="1"/>
          </p:cNvGraphicFramePr>
          <p:nvPr/>
        </p:nvGraphicFramePr>
        <p:xfrm>
          <a:off x="94593" y="4012989"/>
          <a:ext cx="3736808" cy="2287415"/>
        </p:xfrm>
        <a:graphic>
          <a:graphicData uri="http://schemas.openxmlformats.org/drawingml/2006/table">
            <a:tbl>
              <a:tblPr firstRow="1" bandRow="1">
                <a:tableStyleId>{71CB66AA-850D-4605-A19E-2ED404D436C7}</a:tableStyleId>
              </a:tblPr>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order_id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patient_id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19766</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88444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40477</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97641</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graphicFrame>
        <p:nvGraphicFramePr>
          <p:cNvPr id="11" name="Table 10"/>
          <p:cNvGraphicFramePr>
            <a:graphicFrameLocks noGrp="1"/>
          </p:cNvGraphicFramePr>
          <p:nvPr/>
        </p:nvGraphicFramePr>
        <p:xfrm>
          <a:off x="8617881" y="4008765"/>
          <a:ext cx="2450487" cy="2287415"/>
        </p:xfrm>
        <a:graphic>
          <a:graphicData uri="http://schemas.openxmlformats.org/drawingml/2006/table">
            <a:tbl>
              <a:tblPr firstRow="1" bandRow="1">
                <a:tableStyleId>{71CB66AA-850D-4605-A19E-2ED404D436C7}</a:tableStyleId>
              </a:tblPr>
              <a:tblGrid>
                <a:gridCol w="2450487">
                  <a:extLst>
                    <a:ext uri="{9D8B030D-6E8A-4147-A177-3AD203B41FA5}">
                      <a16:colId xmlns:a16="http://schemas.microsoft.com/office/drawing/2014/main" val="20000"/>
                    </a:ext>
                  </a:extLst>
                </a:gridCol>
              </a:tblGrid>
              <a:tr h="370840">
                <a:tc>
                  <a:txBody>
                    <a:bodyPr/>
                    <a:lstStyle/>
                    <a:p>
                      <a:pPr marL="0" lvl="0" indent="0" algn="ctr" rtl="0">
                        <a:spcBef>
                          <a:spcPts val="0"/>
                        </a:spcBef>
                        <a:spcAft>
                          <a:spcPts val="0"/>
                        </a:spcAft>
                        <a:buNone/>
                      </a:pPr>
                      <a:r>
                        <a:rPr lang="en-US" sz="2400" b="1" dirty="0" err="1">
                          <a:solidFill>
                            <a:schemeClr val="lt1"/>
                          </a:solidFill>
                        </a:rPr>
                        <a:t>coded_order_id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9883</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44222</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20238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48820</a:t>
                      </a: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sp>
        <p:nvSpPr>
          <p:cNvPr id="12" name="Google Shape;387;p40"/>
          <p:cNvSpPr/>
          <p:nvPr/>
        </p:nvSpPr>
        <p:spPr>
          <a:xfrm>
            <a:off x="4059449" y="5036512"/>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10" name="Table 9"/>
          <p:cNvGraphicFramePr>
            <a:graphicFrameLocks noGrp="1"/>
          </p:cNvGraphicFramePr>
          <p:nvPr/>
        </p:nvGraphicFramePr>
        <p:xfrm>
          <a:off x="4697072" y="4012989"/>
          <a:ext cx="3736808" cy="2287415"/>
        </p:xfrm>
        <a:graphic>
          <a:graphicData uri="http://schemas.openxmlformats.org/drawingml/2006/table">
            <a:tbl>
              <a:tblPr firstRow="1" bandRow="1">
                <a:tableStyleId>{71CB66AA-850D-4605-A19E-2ED404D436C7}</a:tableStyleId>
              </a:tblPr>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order_id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patient_id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19766</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88444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40477</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97641</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3" name="Oval 2"/>
          <p:cNvSpPr/>
          <p:nvPr/>
        </p:nvSpPr>
        <p:spPr>
          <a:xfrm>
            <a:off x="8471400" y="500222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8471400" y="531083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471400" y="561944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ular Callout 2"/>
          <p:cNvSpPr/>
          <p:nvPr/>
        </p:nvSpPr>
        <p:spPr>
          <a:xfrm rot="10800000" flipH="1">
            <a:off x="8059777" y="955711"/>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Google Shape;324;p34"/>
          <p:cNvSpPr txBox="1"/>
          <p:nvPr/>
        </p:nvSpPr>
        <p:spPr>
          <a:xfrm>
            <a:off x="8195267" y="998054"/>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calculation can involve another column in the data frame</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238111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5483380" y="684400"/>
            <a:ext cx="1547339" cy="777536"/>
          </a:xfrm>
          <a:prstGeom prst="rect">
            <a:avLst/>
          </a:prstGeom>
          <a:noFill/>
          <a:ln>
            <a:noFill/>
          </a:ln>
        </p:spPr>
        <p:txBody>
          <a:bodyPr spcFirstLastPara="1" wrap="square" lIns="0" tIns="6455" rIns="0" bIns="0" anchor="t" anchorCtr="0">
            <a:noAutofit/>
          </a:bodyPr>
          <a:lstStyle/>
          <a:p>
            <a:pPr marL="6803"/>
            <a:r>
              <a:rPr lang="en-US" sz="5400" dirty="0" err="1">
                <a:solidFill>
                  <a:srgbClr val="000000"/>
                </a:solidFill>
              </a:rPr>
              <a:t>dplyr</a:t>
            </a:r>
            <a:endParaRPr sz="5400" dirty="0"/>
          </a:p>
        </p:txBody>
      </p:sp>
      <p:sp>
        <p:nvSpPr>
          <p:cNvPr id="125" name="Google Shape;125;p16"/>
          <p:cNvSpPr txBox="1"/>
          <p:nvPr/>
        </p:nvSpPr>
        <p:spPr>
          <a:xfrm>
            <a:off x="5341615" y="2450007"/>
            <a:ext cx="5286783"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3200" dirty="0" err="1">
                <a:latin typeface="Calibri"/>
                <a:ea typeface="Calibri"/>
                <a:cs typeface="Calibri"/>
                <a:sym typeface="Calibri"/>
              </a:rPr>
              <a:t>dplyr</a:t>
            </a:r>
            <a:r>
              <a:rPr lang="en-US" sz="3200" dirty="0">
                <a:latin typeface="Calibri"/>
                <a:ea typeface="Calibri"/>
                <a:cs typeface="Calibri"/>
                <a:sym typeface="Calibri"/>
              </a:rPr>
              <a:t> implements a </a:t>
            </a:r>
            <a:r>
              <a:rPr lang="en-US" sz="3200" i="1" dirty="0">
                <a:latin typeface="Calibri"/>
                <a:ea typeface="Calibri"/>
                <a:cs typeface="Calibri"/>
                <a:sym typeface="Calibri"/>
              </a:rPr>
              <a:t>grammar </a:t>
            </a:r>
            <a:r>
              <a:rPr lang="en-US" sz="3200" dirty="0">
                <a:latin typeface="Calibri"/>
                <a:ea typeface="Calibri"/>
                <a:cs typeface="Calibri"/>
                <a:sym typeface="Calibri"/>
              </a:rPr>
              <a:t>for  transforming tabular data.</a:t>
            </a:r>
            <a:endParaRPr sz="3200" dirty="0">
              <a:latin typeface="Calibri"/>
              <a:ea typeface="Calibri"/>
              <a:cs typeface="Calibri"/>
              <a:sym typeface="Calibri"/>
            </a:endParaRPr>
          </a:p>
        </p:txBody>
      </p:sp>
      <p:sp>
        <p:nvSpPr>
          <p:cNvPr id="6" name="Google Shape;46;p7"/>
          <p:cNvSpPr/>
          <p:nvPr/>
        </p:nvSpPr>
        <p:spPr>
          <a:xfrm>
            <a:off x="1581951" y="1461936"/>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D91-ABF6-9145-B3A6-62656B5F8B1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A4948D8-D2BF-CB44-BFE5-34F93BC4DB25}"/>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3992879"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rPr>
              <a:t>Your Turn 7</a:t>
            </a:r>
          </a:p>
        </p:txBody>
      </p:sp>
      <p:sp>
        <p:nvSpPr>
          <p:cNvPr id="9" name="Google Shape;351;p37"/>
          <p:cNvSpPr txBox="1"/>
          <p:nvPr/>
        </p:nvSpPr>
        <p:spPr>
          <a:xfrm>
            <a:off x="977462" y="1890818"/>
            <a:ext cx="11014168" cy="2250258"/>
          </a:xfrm>
          <a:prstGeom prst="rect">
            <a:avLst/>
          </a:prstGeom>
          <a:noFill/>
          <a:ln>
            <a:noFill/>
          </a:ln>
        </p:spPr>
        <p:txBody>
          <a:bodyPr spcFirstLastPara="1" wrap="square" lIns="0" tIns="6804" rIns="0" bIns="0" anchor="t" anchorCtr="0">
            <a:noAutofit/>
          </a:bodyPr>
          <a:lstStyle/>
          <a:p>
            <a:pPr marL="6803" marR="2721">
              <a:spcAft>
                <a:spcPts val="600"/>
              </a:spcAft>
            </a:pPr>
            <a:r>
              <a:rPr lang="en-US" sz="4000" dirty="0">
                <a:solidFill>
                  <a:srgbClr val="005493"/>
                </a:solidFill>
                <a:latin typeface="Calibri" panose="020F0502020204030204" pitchFamily="34" charset="0"/>
                <a:ea typeface="Calibri"/>
                <a:cs typeface="Consolas" panose="020B0609020204030204" pitchFamily="49" charset="0"/>
                <a:sym typeface="Calibri"/>
              </a:rPr>
              <a:t>The weekdays() function will return the weekday for any date.</a:t>
            </a:r>
          </a:p>
          <a:p>
            <a:pPr marL="749753" marR="2721" indent="-742950">
              <a:buClr>
                <a:schemeClr val="bg2"/>
              </a:buClr>
              <a:buAutoNum type="arabicPeriod"/>
            </a:pPr>
            <a:r>
              <a:rPr lang="en-US" sz="3600" dirty="0">
                <a:solidFill>
                  <a:srgbClr val="005493"/>
                </a:solidFill>
                <a:latin typeface="Calibri" panose="020F0502020204030204" pitchFamily="34" charset="0"/>
                <a:ea typeface="Calibri"/>
                <a:cs typeface="Consolas" panose="020B0609020204030204" pitchFamily="49" charset="0"/>
                <a:sym typeface="Calibri"/>
              </a:rPr>
              <a:t>Use the weekdays() function with mutate() to make a new column which contains the day of the week that each order was placed</a:t>
            </a:r>
          </a:p>
          <a:p>
            <a:pPr marL="749753" marR="2721" indent="-742950">
              <a:buClr>
                <a:schemeClr val="bg2"/>
              </a:buClr>
              <a:buAutoNum type="arabicPeriod"/>
            </a:pPr>
            <a:r>
              <a:rPr lang="en-US" sz="3600" dirty="0">
                <a:solidFill>
                  <a:srgbClr val="005493"/>
                </a:solidFill>
                <a:latin typeface="Calibri" panose="020F0502020204030204" pitchFamily="34" charset="0"/>
                <a:ea typeface="Calibri"/>
                <a:cs typeface="Consolas" panose="020B0609020204030204" pitchFamily="49" charset="0"/>
                <a:sym typeface="Calibri"/>
              </a:rPr>
              <a:t>Then select this column and the </a:t>
            </a:r>
            <a:r>
              <a:rPr lang="en-US" sz="3600" b="1" dirty="0" err="1">
                <a:solidFill>
                  <a:srgbClr val="005493"/>
                </a:solidFill>
                <a:latin typeface="Calibri" panose="020F0502020204030204" pitchFamily="34" charset="0"/>
                <a:ea typeface="Calibri"/>
                <a:cs typeface="Consolas" panose="020B0609020204030204" pitchFamily="49" charset="0"/>
                <a:sym typeface="Calibri"/>
              </a:rPr>
              <a:t>order_time</a:t>
            </a:r>
            <a:r>
              <a:rPr lang="en-US" sz="3600" b="1" dirty="0">
                <a:solidFill>
                  <a:srgbClr val="005493"/>
                </a:solidFill>
                <a:latin typeface="Calibri" panose="020F0502020204030204" pitchFamily="34" charset="0"/>
                <a:ea typeface="Calibri"/>
                <a:cs typeface="Consolas" panose="020B0609020204030204" pitchFamily="49" charset="0"/>
                <a:sym typeface="Calibri"/>
              </a:rPr>
              <a:t> </a:t>
            </a:r>
          </a:p>
          <a:p>
            <a:pPr marL="6803" marR="2721">
              <a:buClr>
                <a:schemeClr val="bg2"/>
              </a:buClr>
            </a:pPr>
            <a:r>
              <a:rPr lang="en-US" sz="3600" dirty="0">
                <a:solidFill>
                  <a:srgbClr val="005493"/>
                </a:solidFill>
                <a:latin typeface="Calibri" panose="020F0502020204030204" pitchFamily="34" charset="0"/>
                <a:ea typeface="Calibri"/>
                <a:cs typeface="Consolas" panose="020B0609020204030204" pitchFamily="49" charset="0"/>
                <a:sym typeface="Calibri"/>
              </a:rPr>
              <a:t>column</a:t>
            </a:r>
          </a:p>
        </p:txBody>
      </p:sp>
    </p:spTree>
    <p:extLst>
      <p:ext uri="{BB962C8B-B14F-4D97-AF65-F5344CB8AC3E}">
        <p14:creationId xmlns:p14="http://schemas.microsoft.com/office/powerpoint/2010/main" val="7489902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75F49-94BB-1E48-A0D1-BDF55454B40F}"/>
              </a:ext>
            </a:extLst>
          </p:cNvPr>
          <p:cNvSpPr>
            <a:spLocks noGrp="1"/>
          </p:cNvSpPr>
          <p:nvPr>
            <p:ph type="title"/>
          </p:nvPr>
        </p:nvSpPr>
        <p:spPr/>
        <p:txBody>
          <a:bodyPr/>
          <a:lstStyle/>
          <a:p>
            <a:r>
              <a:rPr lang="en-US" dirty="0"/>
              <a:t>What Else?</a:t>
            </a:r>
          </a:p>
        </p:txBody>
      </p:sp>
    </p:spTree>
    <p:extLst>
      <p:ext uri="{BB962C8B-B14F-4D97-AF65-F5344CB8AC3E}">
        <p14:creationId xmlns:p14="http://schemas.microsoft.com/office/powerpoint/2010/main" val="13418707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Shape 233"/>
        <p:cNvGrpSpPr/>
        <p:nvPr/>
      </p:nvGrpSpPr>
      <p:grpSpPr>
        <a:xfrm>
          <a:off x="0" y="0"/>
          <a:ext cx="0" cy="0"/>
          <a:chOff x="0" y="0"/>
          <a:chExt cx="0" cy="0"/>
        </a:xfrm>
      </p:grpSpPr>
      <p:sp>
        <p:nvSpPr>
          <p:cNvPr id="236" name="Google Shape;236;p26"/>
          <p:cNvSpPr txBox="1"/>
          <p:nvPr/>
        </p:nvSpPr>
        <p:spPr>
          <a:xfrm>
            <a:off x="241683" y="1078104"/>
            <a:ext cx="6934622" cy="396643"/>
          </a:xfrm>
          <a:prstGeom prst="rect">
            <a:avLst/>
          </a:prstGeom>
          <a:noFill/>
          <a:ln>
            <a:noFill/>
          </a:ln>
        </p:spPr>
        <p:txBody>
          <a:bodyPr spcFirstLastPara="1" wrap="square" lIns="0" tIns="8156" rIns="0" bIns="0" anchor="t" anchorCtr="0">
            <a:noAutofit/>
          </a:bodyPr>
          <a:lstStyle/>
          <a:p>
            <a:pPr marL="6803"/>
            <a:r>
              <a:rPr lang="en-US" sz="3600" b="1" dirty="0">
                <a:latin typeface="Calibri" panose="020F0502020204030204" pitchFamily="34" charset="0"/>
                <a:ea typeface="Trebuchet MS"/>
                <a:cs typeface="Trebuchet MS"/>
                <a:sym typeface="Trebuchet MS"/>
              </a:rPr>
              <a:t>:</a:t>
            </a:r>
            <a:r>
              <a:rPr lang="en-US" sz="3200" b="1" dirty="0">
                <a:latin typeface="Calibri" panose="020F0502020204030204" pitchFamily="34" charset="0"/>
                <a:ea typeface="Trebuchet MS"/>
                <a:cs typeface="Trebuchet MS"/>
                <a:sym typeface="Trebuchet MS"/>
              </a:rPr>
              <a:t> 	              </a:t>
            </a:r>
            <a:r>
              <a:rPr lang="en-US" sz="3200" dirty="0">
                <a:latin typeface="Calibri" panose="020F0502020204030204" pitchFamily="34" charset="0"/>
                <a:ea typeface="Calibri"/>
                <a:cs typeface="Calibri"/>
                <a:sym typeface="Calibri"/>
              </a:rPr>
              <a:t>Select range of columns</a:t>
            </a:r>
            <a:endParaRPr sz="3200" dirty="0">
              <a:latin typeface="Calibri" panose="020F0502020204030204" pitchFamily="34" charset="0"/>
              <a:ea typeface="Calibri"/>
              <a:cs typeface="Calibri"/>
              <a:sym typeface="Calibri"/>
            </a:endParaRPr>
          </a:p>
        </p:txBody>
      </p:sp>
      <p:sp>
        <p:nvSpPr>
          <p:cNvPr id="238" name="Google Shape;238;p26"/>
          <p:cNvSpPr txBox="1"/>
          <p:nvPr/>
        </p:nvSpPr>
        <p:spPr>
          <a:xfrm>
            <a:off x="241682" y="2511063"/>
            <a:ext cx="7736513" cy="396643"/>
          </a:xfrm>
          <a:prstGeom prst="rect">
            <a:avLst/>
          </a:prstGeom>
          <a:noFill/>
          <a:ln>
            <a:noFill/>
          </a:ln>
        </p:spPr>
        <p:txBody>
          <a:bodyPr spcFirstLastPara="1" wrap="square" lIns="0" tIns="8156" rIns="0" bIns="0" anchor="t" anchorCtr="0">
            <a:noAutofit/>
          </a:bodyPr>
          <a:lstStyle/>
          <a:p>
            <a:pPr marL="6803"/>
            <a:r>
              <a:rPr lang="en-US" sz="3600" b="1" dirty="0">
                <a:latin typeface="Calibri" panose="020F0502020204030204" pitchFamily="34" charset="0"/>
                <a:ea typeface="Calibri"/>
                <a:cs typeface="Calibri"/>
                <a:sym typeface="Trebuchet MS"/>
              </a:rPr>
              <a:t>–</a:t>
            </a:r>
            <a:r>
              <a:rPr lang="en-US" sz="3200" dirty="0">
                <a:latin typeface="Calibri" panose="020F0502020204030204" pitchFamily="34" charset="0"/>
                <a:ea typeface="Calibri"/>
                <a:cs typeface="Calibri"/>
                <a:sym typeface="Trebuchet MS"/>
              </a:rPr>
              <a:t> 	              </a:t>
            </a:r>
            <a:r>
              <a:rPr lang="en-US" sz="3200" dirty="0">
                <a:latin typeface="Calibri" panose="020F0502020204030204" pitchFamily="34" charset="0"/>
                <a:ea typeface="Calibri"/>
                <a:cs typeface="Calibri"/>
                <a:sym typeface="Calibri"/>
              </a:rPr>
              <a:t>Select every column but</a:t>
            </a:r>
            <a:endParaRPr sz="3200" dirty="0">
              <a:latin typeface="Calibri" panose="020F0502020204030204" pitchFamily="34" charset="0"/>
              <a:ea typeface="Calibri"/>
              <a:cs typeface="Calibri"/>
              <a:sym typeface="Calibri"/>
            </a:endParaRPr>
          </a:p>
        </p:txBody>
      </p:sp>
      <p:sp>
        <p:nvSpPr>
          <p:cNvPr id="240" name="Google Shape;240;p26"/>
          <p:cNvSpPr txBox="1"/>
          <p:nvPr/>
        </p:nvSpPr>
        <p:spPr>
          <a:xfrm>
            <a:off x="241682" y="3943260"/>
            <a:ext cx="9041214" cy="396643"/>
          </a:xfrm>
          <a:prstGeom prst="rect">
            <a:avLst/>
          </a:prstGeom>
          <a:noFill/>
          <a:ln>
            <a:noFill/>
          </a:ln>
        </p:spPr>
        <p:txBody>
          <a:bodyPr spcFirstLastPara="1" wrap="square" lIns="0" tIns="8156" rIns="0" bIns="0" anchor="t" anchorCtr="0">
            <a:noAutofit/>
          </a:bodyPr>
          <a:lstStyle/>
          <a:p>
            <a:pPr marL="6803"/>
            <a:r>
              <a:rPr lang="en-US" sz="3200" b="1" dirty="0" err="1">
                <a:latin typeface="Calibri" panose="020F0502020204030204" pitchFamily="34" charset="0"/>
                <a:ea typeface="Calibri"/>
                <a:cs typeface="Calibri"/>
                <a:sym typeface="Trebuchet MS"/>
              </a:rPr>
              <a:t>starts_with</a:t>
            </a:r>
            <a:r>
              <a:rPr lang="en-US" sz="3200" b="1" dirty="0">
                <a:latin typeface="Calibri" panose="020F0502020204030204" pitchFamily="34" charset="0"/>
                <a:ea typeface="Calibri"/>
                <a:cs typeface="Calibri"/>
                <a:sym typeface="Trebuchet MS"/>
              </a:rPr>
              <a:t>()</a:t>
            </a:r>
            <a:r>
              <a:rPr lang="en-US" sz="3200" dirty="0">
                <a:latin typeface="Calibri" panose="020F0502020204030204" pitchFamily="34" charset="0"/>
                <a:ea typeface="Calibri"/>
                <a:cs typeface="Calibri"/>
                <a:sym typeface="Trebuchet MS"/>
              </a:rPr>
              <a:t> </a:t>
            </a:r>
            <a:r>
              <a:rPr lang="en-US" sz="3200" dirty="0">
                <a:latin typeface="Calibri" panose="020F0502020204030204" pitchFamily="34" charset="0"/>
                <a:ea typeface="Calibri"/>
                <a:cs typeface="Calibri"/>
                <a:sym typeface="Calibri"/>
              </a:rPr>
              <a:t>Select columns that start with…</a:t>
            </a:r>
            <a:endParaRPr sz="3200" dirty="0">
              <a:latin typeface="Calibri" panose="020F0502020204030204" pitchFamily="34" charset="0"/>
              <a:ea typeface="Calibri"/>
              <a:cs typeface="Calibri"/>
              <a:sym typeface="Calibri"/>
            </a:endParaRPr>
          </a:p>
        </p:txBody>
      </p:sp>
      <p:sp>
        <p:nvSpPr>
          <p:cNvPr id="242" name="Google Shape;242;p26"/>
          <p:cNvSpPr txBox="1"/>
          <p:nvPr/>
        </p:nvSpPr>
        <p:spPr>
          <a:xfrm>
            <a:off x="241682" y="5327628"/>
            <a:ext cx="7602141" cy="396643"/>
          </a:xfrm>
          <a:prstGeom prst="rect">
            <a:avLst/>
          </a:prstGeom>
          <a:noFill/>
          <a:ln>
            <a:noFill/>
          </a:ln>
        </p:spPr>
        <p:txBody>
          <a:bodyPr spcFirstLastPara="1" wrap="square" lIns="0" tIns="8156" rIns="0" bIns="0" anchor="t" anchorCtr="0">
            <a:noAutofit/>
          </a:bodyPr>
          <a:lstStyle/>
          <a:p>
            <a:pPr marL="6803"/>
            <a:r>
              <a:rPr lang="en-US" sz="3200" b="1" dirty="0" err="1">
                <a:latin typeface="Calibri" panose="020F0502020204030204" pitchFamily="34" charset="0"/>
                <a:ea typeface="Calibri"/>
                <a:cs typeface="Calibri"/>
                <a:sym typeface="Trebuchet MS"/>
              </a:rPr>
              <a:t>ends_with</a:t>
            </a:r>
            <a:r>
              <a:rPr lang="en-US" sz="3200" b="1" dirty="0">
                <a:latin typeface="Calibri" panose="020F0502020204030204" pitchFamily="34" charset="0"/>
                <a:ea typeface="Calibri"/>
                <a:cs typeface="Calibri"/>
                <a:sym typeface="Trebuchet MS"/>
              </a:rPr>
              <a:t>()  </a:t>
            </a:r>
            <a:r>
              <a:rPr lang="en-US" sz="3200" dirty="0">
                <a:latin typeface="Calibri" panose="020F0502020204030204" pitchFamily="34" charset="0"/>
                <a:ea typeface="Calibri"/>
                <a:cs typeface="Calibri"/>
                <a:sym typeface="Calibri"/>
              </a:rPr>
              <a:t>Select columns that end with…</a:t>
            </a:r>
            <a:endParaRPr sz="3200" dirty="0">
              <a:latin typeface="Calibri" panose="020F0502020204030204" pitchFamily="34" charset="0"/>
              <a:ea typeface="Calibri"/>
              <a:cs typeface="Calibri"/>
              <a:sym typeface="Calibri"/>
            </a:endParaRPr>
          </a:p>
        </p:txBody>
      </p:sp>
      <p:sp>
        <p:nvSpPr>
          <p:cNvPr id="12"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nvGrpSpPr>
          <p:cNvPr id="2" name="Group 1"/>
          <p:cNvGrpSpPr/>
          <p:nvPr/>
        </p:nvGrpSpPr>
        <p:grpSpPr>
          <a:xfrm>
            <a:off x="2297839" y="1583736"/>
            <a:ext cx="9690716" cy="765453"/>
            <a:chOff x="2297839" y="1583736"/>
            <a:chExt cx="9690716" cy="765453"/>
          </a:xfrm>
        </p:grpSpPr>
        <p:sp>
          <p:nvSpPr>
            <p:cNvPr id="13"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2297839" y="1663153"/>
              <a:ext cx="9690716" cy="523220"/>
            </a:xfrm>
            <a:prstGeom prst="rect">
              <a:avLst/>
            </a:prstGeom>
          </p:spPr>
          <p:txBody>
            <a:bodyPr wrap="square">
              <a:spAutoFit/>
            </a:bodyPr>
            <a:lstStyle/>
            <a:p>
              <a:pPr marL="146953" lvl="0">
                <a:spcBef>
                  <a:spcPts val="2126"/>
                </a:spcBef>
              </a:pPr>
              <a:r>
                <a:rPr lang="en-US" sz="2800" dirty="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err="1">
                  <a:solidFill>
                    <a:schemeClr val="accent3"/>
                  </a:solidFill>
                  <a:latin typeface="Consolas" panose="020B0609020204030204" pitchFamily="49" charset="0"/>
                  <a:ea typeface="Courier New"/>
                  <a:cs typeface="Consolas" panose="020B0609020204030204" pitchFamily="49" charset="0"/>
                  <a:sym typeface="Courier New"/>
                </a:rPr>
                <a:t>order_id:lab_status_c</a:t>
              </a:r>
              <a:r>
                <a:rPr lang="en-US" sz="2800" dirty="0">
                  <a:latin typeface="Consolas" panose="020B0609020204030204" pitchFamily="49" charset="0"/>
                  <a:ea typeface="Courier New"/>
                  <a:cs typeface="Consolas" panose="020B0609020204030204" pitchFamily="49" charset="0"/>
                  <a:sym typeface="Courier New"/>
                </a:rPr>
                <a:t>)</a:t>
              </a:r>
            </a:p>
          </p:txBody>
        </p:sp>
      </p:grpSp>
      <p:grpSp>
        <p:nvGrpSpPr>
          <p:cNvPr id="16" name="Group 15"/>
          <p:cNvGrpSpPr/>
          <p:nvPr/>
        </p:nvGrpSpPr>
        <p:grpSpPr>
          <a:xfrm>
            <a:off x="2297839" y="3043227"/>
            <a:ext cx="11520404" cy="765453"/>
            <a:chOff x="2297839" y="1583736"/>
            <a:chExt cx="11520404" cy="765453"/>
          </a:xfrm>
        </p:grpSpPr>
        <p:sp>
          <p:nvSpPr>
            <p:cNvPr id="17"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8" name="Rectangle 17"/>
            <p:cNvSpPr/>
            <p:nvPr/>
          </p:nvSpPr>
          <p:spPr>
            <a:xfrm>
              <a:off x="2297839" y="1663153"/>
              <a:ext cx="11520404" cy="523220"/>
            </a:xfrm>
            <a:prstGeom prst="rect">
              <a:avLst/>
            </a:prstGeom>
          </p:spPr>
          <p:txBody>
            <a:bodyPr wrap="square">
              <a:spAutoFit/>
            </a:bodyPr>
            <a:lstStyle/>
            <a:p>
              <a:pPr marL="146953" lvl="0">
                <a:spcBef>
                  <a:spcPts val="2126"/>
                </a:spcBef>
              </a:pPr>
              <a:r>
                <a:rPr lang="en-US" sz="2800" dirty="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-c(description, </a:t>
              </a:r>
              <a:r>
                <a:rPr lang="en-US" sz="2800" dirty="0" err="1">
                  <a:solidFill>
                    <a:schemeClr val="accent3"/>
                  </a:solidFill>
                  <a:latin typeface="Consolas" panose="020B0609020204030204" pitchFamily="49" charset="0"/>
                  <a:ea typeface="Courier New"/>
                  <a:cs typeface="Consolas" panose="020B0609020204030204" pitchFamily="49" charset="0"/>
                  <a:sym typeface="Courier New"/>
                </a:rPr>
                <a:t>order_status_c</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a:latin typeface="Consolas" panose="020B0609020204030204" pitchFamily="49" charset="0"/>
                  <a:ea typeface="Courier New"/>
                  <a:cs typeface="Consolas" panose="020B0609020204030204" pitchFamily="49" charset="0"/>
                  <a:sym typeface="Courier New"/>
                </a:rPr>
                <a:t>)</a:t>
              </a:r>
            </a:p>
          </p:txBody>
        </p:sp>
      </p:grpSp>
      <p:grpSp>
        <p:nvGrpSpPr>
          <p:cNvPr id="19" name="Group 18"/>
          <p:cNvGrpSpPr/>
          <p:nvPr/>
        </p:nvGrpSpPr>
        <p:grpSpPr>
          <a:xfrm>
            <a:off x="2297839" y="4449644"/>
            <a:ext cx="11520404" cy="765453"/>
            <a:chOff x="2297839" y="1583736"/>
            <a:chExt cx="11520404" cy="765453"/>
          </a:xfrm>
        </p:grpSpPr>
        <p:sp>
          <p:nvSpPr>
            <p:cNvPr id="20"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1" name="Rectangle 20"/>
            <p:cNvSpPr/>
            <p:nvPr/>
          </p:nvSpPr>
          <p:spPr>
            <a:xfrm>
              <a:off x="2297839" y="1663153"/>
              <a:ext cx="11520404" cy="523220"/>
            </a:xfrm>
            <a:prstGeom prst="rect">
              <a:avLst/>
            </a:prstGeom>
          </p:spPr>
          <p:txBody>
            <a:bodyPr wrap="square">
              <a:spAutoFit/>
            </a:bodyPr>
            <a:lstStyle/>
            <a:p>
              <a:pPr marL="146953" lvl="0">
                <a:spcBef>
                  <a:spcPts val="2126"/>
                </a:spcBef>
              </a:pPr>
              <a:r>
                <a:rPr lang="en-US" sz="2800" dirty="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err="1">
                  <a:solidFill>
                    <a:schemeClr val="accent3"/>
                  </a:solidFill>
                  <a:latin typeface="Consolas" panose="020B0609020204030204" pitchFamily="49" charset="0"/>
                  <a:ea typeface="Courier New"/>
                  <a:cs typeface="Consolas" panose="020B0609020204030204" pitchFamily="49" charset="0"/>
                  <a:sym typeface="Courier New"/>
                </a:rPr>
                <a:t>starts_with</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("order")</a:t>
              </a:r>
              <a:r>
                <a:rPr lang="en-US" sz="2800" dirty="0">
                  <a:latin typeface="Consolas" panose="020B0609020204030204" pitchFamily="49" charset="0"/>
                  <a:ea typeface="Courier New"/>
                  <a:cs typeface="Consolas" panose="020B0609020204030204" pitchFamily="49" charset="0"/>
                  <a:sym typeface="Courier New"/>
                </a:rPr>
                <a:t>)</a:t>
              </a:r>
            </a:p>
          </p:txBody>
        </p:sp>
      </p:grpSp>
      <p:grpSp>
        <p:nvGrpSpPr>
          <p:cNvPr id="23" name="Group 22"/>
          <p:cNvGrpSpPr/>
          <p:nvPr/>
        </p:nvGrpSpPr>
        <p:grpSpPr>
          <a:xfrm>
            <a:off x="2297839" y="5820095"/>
            <a:ext cx="11520404" cy="765453"/>
            <a:chOff x="2297839" y="1583736"/>
            <a:chExt cx="11520404" cy="765453"/>
          </a:xfrm>
        </p:grpSpPr>
        <p:sp>
          <p:nvSpPr>
            <p:cNvPr id="24" name="Google Shape;131;p17"/>
            <p:cNvSpPr/>
            <p:nvPr/>
          </p:nvSpPr>
          <p:spPr>
            <a:xfrm>
              <a:off x="2417216" y="1583736"/>
              <a:ext cx="8509285"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5" name="Rectangle 24"/>
            <p:cNvSpPr/>
            <p:nvPr/>
          </p:nvSpPr>
          <p:spPr>
            <a:xfrm>
              <a:off x="2297839" y="1663153"/>
              <a:ext cx="11520404" cy="523220"/>
            </a:xfrm>
            <a:prstGeom prst="rect">
              <a:avLst/>
            </a:prstGeom>
          </p:spPr>
          <p:txBody>
            <a:bodyPr wrap="square">
              <a:spAutoFit/>
            </a:bodyPr>
            <a:lstStyle/>
            <a:p>
              <a:pPr marL="146953" lvl="0">
                <a:spcBef>
                  <a:spcPts val="2126"/>
                </a:spcBef>
              </a:pPr>
              <a:r>
                <a:rPr lang="en-US" sz="2800" dirty="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err="1">
                  <a:solidFill>
                    <a:schemeClr val="accent3"/>
                  </a:solidFill>
                  <a:latin typeface="Consolas" panose="020B0609020204030204" pitchFamily="49" charset="0"/>
                  <a:ea typeface="Courier New"/>
                  <a:cs typeface="Consolas" panose="020B0609020204030204" pitchFamily="49" charset="0"/>
                  <a:sym typeface="Courier New"/>
                </a:rPr>
                <a:t>ends_with</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err="1">
                  <a:solidFill>
                    <a:schemeClr val="accent3"/>
                  </a:solidFill>
                  <a:latin typeface="Consolas" panose="020B0609020204030204" pitchFamily="49" charset="0"/>
                  <a:ea typeface="Courier New"/>
                  <a:cs typeface="Consolas" panose="020B0609020204030204" pitchFamily="49" charset="0"/>
                  <a:sym typeface="Courier New"/>
                </a:rPr>
                <a:t>descr</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a:latin typeface="Consolas" panose="020B0609020204030204" pitchFamily="49" charset="0"/>
                  <a:ea typeface="Courier New"/>
                  <a:cs typeface="Consolas" panose="020B0609020204030204" pitchFamily="49" charset="0"/>
                  <a:sym typeface="Courier New"/>
                </a:rPr>
                <a:t>)</a:t>
              </a:r>
            </a:p>
          </p:txBody>
        </p:sp>
      </p:grpSp>
      <p:sp>
        <p:nvSpPr>
          <p:cNvPr id="28" name="Google Shape;256;p28"/>
          <p:cNvSpPr txBox="1">
            <a:spLocks/>
          </p:cNvSpPr>
          <p:nvPr/>
        </p:nvSpPr>
        <p:spPr>
          <a:xfrm>
            <a:off x="4006629" y="205149"/>
            <a:ext cx="482141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a:solidFill>
                  <a:srgbClr val="000000"/>
                </a:solidFill>
              </a:rPr>
              <a:t>select() helpers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8"/>
                                        </p:tgtEl>
                                        <p:attrNameLst>
                                          <p:attrName>style.visibility</p:attrName>
                                        </p:attrNameLst>
                                      </p:cBhvr>
                                      <p:to>
                                        <p:strVal val="visible"/>
                                      </p:to>
                                    </p:set>
                                    <p:animEffect transition="in" filter="fade">
                                      <p:cBhvr>
                                        <p:cTn id="7" dur="500"/>
                                        <p:tgtEl>
                                          <p:spTgt spid="238"/>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0"/>
                                        </p:tgtEl>
                                        <p:attrNameLst>
                                          <p:attrName>style.visibility</p:attrName>
                                        </p:attrNameLst>
                                      </p:cBhvr>
                                      <p:to>
                                        <p:strVal val="visible"/>
                                      </p:to>
                                    </p:set>
                                    <p:animEffect transition="in" filter="fade">
                                      <p:cBhvr>
                                        <p:cTn id="15" dur="500"/>
                                        <p:tgtEl>
                                          <p:spTgt spid="240"/>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42"/>
                                        </p:tgtEl>
                                        <p:attrNameLst>
                                          <p:attrName>style.visibility</p:attrName>
                                        </p:attrNameLst>
                                      </p:cBhvr>
                                      <p:to>
                                        <p:strVal val="visible"/>
                                      </p:to>
                                    </p:set>
                                    <p:animEffect transition="in" filter="fade">
                                      <p:cBhvr>
                                        <p:cTn id="23" dur="500"/>
                                        <p:tgtEl>
                                          <p:spTgt spid="242"/>
                                        </p:tgtEl>
                                      </p:cBhvr>
                                    </p:animEffect>
                                  </p:childTnLst>
                                </p:cTn>
                              </p:par>
                              <p:par>
                                <p:cTn id="24" presetID="10" presetClass="entr" presetSubtype="0"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 grpId="0"/>
      <p:bldP spid="240" grpId="0"/>
      <p:bldP spid="242" grpId="0"/>
    </p:bld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Shape 254"/>
        <p:cNvGrpSpPr/>
        <p:nvPr/>
      </p:nvGrpSpPr>
      <p:grpSpPr>
        <a:xfrm>
          <a:off x="0" y="0"/>
          <a:ext cx="0" cy="0"/>
          <a:chOff x="0" y="0"/>
          <a:chExt cx="0" cy="0"/>
        </a:xfrm>
      </p:grpSpPr>
      <p:sp>
        <p:nvSpPr>
          <p:cNvPr id="256" name="Google Shape;256;p28"/>
          <p:cNvSpPr txBox="1">
            <a:spLocks noGrp="1"/>
          </p:cNvSpPr>
          <p:nvPr>
            <p:ph type="title"/>
          </p:nvPr>
        </p:nvSpPr>
        <p:spPr>
          <a:xfrm>
            <a:off x="4006629" y="205149"/>
            <a:ext cx="482141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 helpers</a:t>
            </a:r>
            <a:endParaRPr dirty="0"/>
          </a:p>
        </p:txBody>
      </p:sp>
      <p:sp>
        <p:nvSpPr>
          <p:cNvPr id="257" name="Google Shape;257;p28"/>
          <p:cNvSpPr txBox="1"/>
          <p:nvPr/>
        </p:nvSpPr>
        <p:spPr>
          <a:xfrm>
            <a:off x="393537" y="1319112"/>
            <a:ext cx="9466910" cy="396643"/>
          </a:xfrm>
          <a:prstGeom prst="rect">
            <a:avLst/>
          </a:prstGeom>
          <a:noFill/>
          <a:ln>
            <a:noFill/>
          </a:ln>
        </p:spPr>
        <p:txBody>
          <a:bodyPr spcFirstLastPara="1" wrap="square" lIns="0" tIns="8156" rIns="0" bIns="0" anchor="t" anchorCtr="0">
            <a:noAutofit/>
          </a:bodyPr>
          <a:lstStyle/>
          <a:p>
            <a:pPr marL="6803"/>
            <a:r>
              <a:rPr lang="en-US" sz="3200" b="1" dirty="0">
                <a:latin typeface="Calibri" panose="020F0502020204030204" pitchFamily="34" charset="0"/>
                <a:ea typeface="Trebuchet MS"/>
                <a:cs typeface="Trebuchet MS"/>
                <a:sym typeface="Trebuchet MS"/>
              </a:rPr>
              <a:t>contains()    </a:t>
            </a:r>
            <a:r>
              <a:rPr lang="en-US" sz="3200" dirty="0">
                <a:latin typeface="Calibri" panose="020F0502020204030204" pitchFamily="34" charset="0"/>
                <a:ea typeface="Calibri"/>
                <a:cs typeface="Calibri"/>
                <a:sym typeface="Calibri"/>
              </a:rPr>
              <a:t>Select columns whose names contain…</a:t>
            </a:r>
            <a:endParaRPr sz="3200" dirty="0">
              <a:latin typeface="Calibri" panose="020F0502020204030204" pitchFamily="34" charset="0"/>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nvGrpSpPr>
          <p:cNvPr id="12" name="Group 11"/>
          <p:cNvGrpSpPr/>
          <p:nvPr/>
        </p:nvGrpSpPr>
        <p:grpSpPr>
          <a:xfrm>
            <a:off x="2330959" y="1799835"/>
            <a:ext cx="9690716" cy="654469"/>
            <a:chOff x="2297839" y="1583736"/>
            <a:chExt cx="9690716" cy="765453"/>
          </a:xfrm>
        </p:grpSpPr>
        <p:sp>
          <p:nvSpPr>
            <p:cNvPr id="13"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2297839" y="1663153"/>
              <a:ext cx="9690716" cy="611947"/>
            </a:xfrm>
            <a:prstGeom prst="rect">
              <a:avLst/>
            </a:prstGeom>
          </p:spPr>
          <p:txBody>
            <a:bodyPr wrap="square">
              <a:spAutoFit/>
            </a:bodyPr>
            <a:lstStyle/>
            <a:p>
              <a:pPr marL="146953" lvl="0">
                <a:spcBef>
                  <a:spcPts val="2126"/>
                </a:spcBef>
              </a:pPr>
              <a:r>
                <a:rPr lang="en-US" sz="2800" dirty="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contains("time")</a:t>
              </a:r>
              <a:r>
                <a:rPr lang="en-US" sz="2800" dirty="0">
                  <a:latin typeface="Consolas" panose="020B0609020204030204" pitchFamily="49" charset="0"/>
                  <a:ea typeface="Courier New"/>
                  <a:cs typeface="Consolas" panose="020B0609020204030204" pitchFamily="49" charset="0"/>
                  <a:sym typeface="Courier New"/>
                </a:rPr>
                <a:t>)</a:t>
              </a:r>
            </a:p>
          </p:txBody>
        </p:sp>
      </p:grpSp>
      <p:sp>
        <p:nvSpPr>
          <p:cNvPr id="15" name="Google Shape;257;p28"/>
          <p:cNvSpPr txBox="1"/>
          <p:nvPr/>
        </p:nvSpPr>
        <p:spPr>
          <a:xfrm>
            <a:off x="393537" y="2665867"/>
            <a:ext cx="12871048" cy="396643"/>
          </a:xfrm>
          <a:prstGeom prst="rect">
            <a:avLst/>
          </a:prstGeom>
          <a:noFill/>
          <a:ln>
            <a:noFill/>
          </a:ln>
        </p:spPr>
        <p:txBody>
          <a:bodyPr spcFirstLastPara="1" wrap="square" lIns="0" tIns="8156" rIns="0" bIns="0" anchor="t" anchorCtr="0">
            <a:noAutofit/>
          </a:bodyPr>
          <a:lstStyle/>
          <a:p>
            <a:pPr marL="6803"/>
            <a:r>
              <a:rPr lang="en-US" sz="3200" b="1" dirty="0">
                <a:latin typeface="Calibri" panose="020F0502020204030204" pitchFamily="34" charset="0"/>
                <a:ea typeface="Trebuchet MS"/>
                <a:cs typeface="Trebuchet MS"/>
                <a:sym typeface="Trebuchet MS"/>
              </a:rPr>
              <a:t>matches()    </a:t>
            </a:r>
            <a:r>
              <a:rPr lang="en-US" sz="3200" dirty="0">
                <a:latin typeface="Calibri" panose="020F0502020204030204" pitchFamily="34" charset="0"/>
                <a:ea typeface="Calibri"/>
                <a:cs typeface="Calibri"/>
                <a:sym typeface="Calibri"/>
              </a:rPr>
              <a:t>Select columns whose names match regular expression</a:t>
            </a:r>
            <a:endParaRPr sz="3200" dirty="0">
              <a:latin typeface="Calibri" panose="020F0502020204030204" pitchFamily="34" charset="0"/>
              <a:ea typeface="Calibri"/>
              <a:cs typeface="Calibri"/>
              <a:sym typeface="Calibri"/>
            </a:endParaRPr>
          </a:p>
        </p:txBody>
      </p:sp>
      <p:grpSp>
        <p:nvGrpSpPr>
          <p:cNvPr id="16" name="Group 15"/>
          <p:cNvGrpSpPr/>
          <p:nvPr/>
        </p:nvGrpSpPr>
        <p:grpSpPr>
          <a:xfrm>
            <a:off x="2338112" y="3211493"/>
            <a:ext cx="9690716" cy="654469"/>
            <a:chOff x="2297839" y="1583736"/>
            <a:chExt cx="9690716" cy="765453"/>
          </a:xfrm>
        </p:grpSpPr>
        <p:sp>
          <p:nvSpPr>
            <p:cNvPr id="17"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8" name="Rectangle 17"/>
            <p:cNvSpPr/>
            <p:nvPr/>
          </p:nvSpPr>
          <p:spPr>
            <a:xfrm>
              <a:off x="2297839" y="1663153"/>
              <a:ext cx="9690716" cy="611947"/>
            </a:xfrm>
            <a:prstGeom prst="rect">
              <a:avLst/>
            </a:prstGeom>
          </p:spPr>
          <p:txBody>
            <a:bodyPr wrap="square">
              <a:spAutoFit/>
            </a:bodyPr>
            <a:lstStyle/>
            <a:p>
              <a:pPr marL="146953" lvl="0">
                <a:spcBef>
                  <a:spcPts val="2126"/>
                </a:spcBef>
              </a:pPr>
              <a:r>
                <a:rPr lang="en-US" sz="2800" dirty="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matches("^.{4}$")</a:t>
              </a:r>
              <a:r>
                <a:rPr lang="en-US" sz="2800" dirty="0">
                  <a:latin typeface="Consolas" panose="020B0609020204030204" pitchFamily="49" charset="0"/>
                  <a:ea typeface="Courier New"/>
                  <a:cs typeface="Consolas" panose="020B0609020204030204" pitchFamily="49" charset="0"/>
                  <a:sym typeface="Courier New"/>
                </a:rPr>
                <a:t>)</a:t>
              </a: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Shape 266"/>
        <p:cNvGrpSpPr/>
        <p:nvPr/>
      </p:nvGrpSpPr>
      <p:grpSpPr>
        <a:xfrm>
          <a:off x="0" y="0"/>
          <a:ext cx="0" cy="0"/>
          <a:chOff x="0" y="0"/>
          <a:chExt cx="0" cy="0"/>
        </a:xfrm>
      </p:grpSpPr>
      <p:sp>
        <p:nvSpPr>
          <p:cNvPr id="268" name="Google Shape;268;p29"/>
          <p:cNvSpPr/>
          <p:nvPr/>
        </p:nvSpPr>
        <p:spPr>
          <a:xfrm>
            <a:off x="879676" y="2254092"/>
            <a:ext cx="5047965" cy="35515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9" name="Google Shape;269;p29"/>
          <p:cNvSpPr/>
          <p:nvPr/>
        </p:nvSpPr>
        <p:spPr>
          <a:xfrm>
            <a:off x="4201609" y="2862875"/>
            <a:ext cx="2438569" cy="2576945"/>
          </a:xfrm>
          <a:custGeom>
            <a:avLst/>
            <a:gdLst>
              <a:gd name="connsiteX0" fmla="*/ 2256215 w 10447599"/>
              <a:gd name="connsiteY0" fmla="*/ 0 h 3976184"/>
              <a:gd name="connsiteX1" fmla="*/ 0 w 10447599"/>
              <a:gd name="connsiteY1" fmla="*/ 3150 h 3976184"/>
              <a:gd name="connsiteX2" fmla="*/ 7843 w 10447599"/>
              <a:gd name="connsiteY2" fmla="*/ 1342416 h 3976184"/>
              <a:gd name="connsiteX3" fmla="*/ 3453340 w 10447599"/>
              <a:gd name="connsiteY3" fmla="*/ 3976184 h 3976184"/>
              <a:gd name="connsiteX4" fmla="*/ 10447599 w 10447599"/>
              <a:gd name="connsiteY4" fmla="*/ 247667 h 3976184"/>
              <a:gd name="connsiteX5" fmla="*/ 2256215 w 10447599"/>
              <a:gd name="connsiteY5" fmla="*/ 0 h 3976184"/>
              <a:gd name="connsiteX0" fmla="*/ 2256215 w 10447599"/>
              <a:gd name="connsiteY0" fmla="*/ 0 h 3986113"/>
              <a:gd name="connsiteX1" fmla="*/ 0 w 10447599"/>
              <a:gd name="connsiteY1" fmla="*/ 3150 h 3986113"/>
              <a:gd name="connsiteX2" fmla="*/ 7843 w 10447599"/>
              <a:gd name="connsiteY2" fmla="*/ 1342416 h 3986113"/>
              <a:gd name="connsiteX3" fmla="*/ 3563289 w 10447599"/>
              <a:gd name="connsiteY3" fmla="*/ 3986113 h 3986113"/>
              <a:gd name="connsiteX4" fmla="*/ 10447599 w 10447599"/>
              <a:gd name="connsiteY4" fmla="*/ 247667 h 3986113"/>
              <a:gd name="connsiteX5" fmla="*/ 2256215 w 10447599"/>
              <a:gd name="connsiteY5" fmla="*/ 0 h 3986113"/>
              <a:gd name="connsiteX0" fmla="*/ 2256215 w 9641301"/>
              <a:gd name="connsiteY0" fmla="*/ 0 h 3986113"/>
              <a:gd name="connsiteX1" fmla="*/ 0 w 9641301"/>
              <a:gd name="connsiteY1" fmla="*/ 3150 h 3986113"/>
              <a:gd name="connsiteX2" fmla="*/ 7843 w 9641301"/>
              <a:gd name="connsiteY2" fmla="*/ 1342416 h 3986113"/>
              <a:gd name="connsiteX3" fmla="*/ 3563289 w 9641301"/>
              <a:gd name="connsiteY3" fmla="*/ 3986113 h 3986113"/>
              <a:gd name="connsiteX4" fmla="*/ 9641301 w 9641301"/>
              <a:gd name="connsiteY4" fmla="*/ 227810 h 3986113"/>
              <a:gd name="connsiteX5" fmla="*/ 2256215 w 9641301"/>
              <a:gd name="connsiteY5" fmla="*/ 0 h 3986113"/>
              <a:gd name="connsiteX0" fmla="*/ 2256215 w 3665243"/>
              <a:gd name="connsiteY0" fmla="*/ 211000 h 4197113"/>
              <a:gd name="connsiteX1" fmla="*/ 0 w 3665243"/>
              <a:gd name="connsiteY1" fmla="*/ 214150 h 4197113"/>
              <a:gd name="connsiteX2" fmla="*/ 7843 w 3665243"/>
              <a:gd name="connsiteY2" fmla="*/ 1553416 h 4197113"/>
              <a:gd name="connsiteX3" fmla="*/ 3563289 w 3665243"/>
              <a:gd name="connsiteY3" fmla="*/ 4197113 h 4197113"/>
              <a:gd name="connsiteX4" fmla="*/ 3665243 w 3665243"/>
              <a:gd name="connsiteY4" fmla="*/ 0 h 4197113"/>
              <a:gd name="connsiteX5" fmla="*/ 2256215 w 3665243"/>
              <a:gd name="connsiteY5" fmla="*/ 211000 h 4197113"/>
              <a:gd name="connsiteX0" fmla="*/ 2256215 w 3665243"/>
              <a:gd name="connsiteY0" fmla="*/ 104622 h 4197113"/>
              <a:gd name="connsiteX1" fmla="*/ 0 w 3665243"/>
              <a:gd name="connsiteY1" fmla="*/ 214150 h 4197113"/>
              <a:gd name="connsiteX2" fmla="*/ 7843 w 3665243"/>
              <a:gd name="connsiteY2" fmla="*/ 1553416 h 4197113"/>
              <a:gd name="connsiteX3" fmla="*/ 3563289 w 3665243"/>
              <a:gd name="connsiteY3" fmla="*/ 4197113 h 4197113"/>
              <a:gd name="connsiteX4" fmla="*/ 3665243 w 3665243"/>
              <a:gd name="connsiteY4" fmla="*/ 0 h 4197113"/>
              <a:gd name="connsiteX5" fmla="*/ 2256215 w 3665243"/>
              <a:gd name="connsiteY5" fmla="*/ 104622 h 419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5243" h="4197113" extrusionOk="0">
                <a:moveTo>
                  <a:pt x="2256215" y="104622"/>
                </a:moveTo>
                <a:lnTo>
                  <a:pt x="0" y="214150"/>
                </a:lnTo>
                <a:cubicBezTo>
                  <a:pt x="2614" y="660572"/>
                  <a:pt x="5229" y="1106994"/>
                  <a:pt x="7843" y="1553416"/>
                </a:cubicBezTo>
                <a:lnTo>
                  <a:pt x="3563289" y="4197113"/>
                </a:lnTo>
                <a:lnTo>
                  <a:pt x="3665243" y="0"/>
                </a:lnTo>
                <a:lnTo>
                  <a:pt x="2256215" y="104622"/>
                </a:lnTo>
                <a:close/>
              </a:path>
            </a:pathLst>
          </a:custGeom>
          <a:solidFill>
            <a:srgbClr val="000000">
              <a:alpha val="38823"/>
            </a:srgbClr>
          </a:solidFill>
          <a:ln>
            <a:noFill/>
          </a:ln>
        </p:spPr>
        <p:txBody>
          <a:bodyPr spcFirstLastPara="1" wrap="square" lIns="0" tIns="0" rIns="0" bIns="0" anchor="t" anchorCtr="0">
            <a:noAutofit/>
          </a:bodyPr>
          <a:lstStyle/>
          <a:p>
            <a:endParaRPr sz="964"/>
          </a:p>
        </p:txBody>
      </p:sp>
      <p:sp>
        <p:nvSpPr>
          <p:cNvPr id="270" name="Google Shape;270;p29"/>
          <p:cNvSpPr/>
          <p:nvPr/>
        </p:nvSpPr>
        <p:spPr>
          <a:xfrm>
            <a:off x="4201610" y="2997843"/>
            <a:ext cx="1557521" cy="821803"/>
          </a:xfrm>
          <a:custGeom>
            <a:avLst/>
            <a:gdLst/>
            <a:ahLst/>
            <a:cxnLst/>
            <a:rect l="l" t="t" r="r" b="b"/>
            <a:pathLst>
              <a:path w="1908809" h="1214754" extrusionOk="0">
                <a:moveTo>
                  <a:pt x="0" y="0"/>
                </a:moveTo>
                <a:lnTo>
                  <a:pt x="1908437" y="0"/>
                </a:lnTo>
                <a:lnTo>
                  <a:pt x="1908437" y="1214400"/>
                </a:lnTo>
                <a:lnTo>
                  <a:pt x="0" y="1214400"/>
                </a:lnTo>
                <a:lnTo>
                  <a:pt x="0" y="0"/>
                </a:lnTo>
                <a:close/>
              </a:path>
            </a:pathLst>
          </a:custGeom>
          <a:solidFill>
            <a:srgbClr val="53585F">
              <a:alpha val="60392"/>
            </a:srgbClr>
          </a:solidFill>
          <a:ln>
            <a:noFill/>
          </a:ln>
        </p:spPr>
        <p:txBody>
          <a:bodyPr spcFirstLastPara="1" wrap="square" lIns="0" tIns="0" rIns="0" bIns="0" anchor="t" anchorCtr="0">
            <a:noAutofit/>
          </a:bodyPr>
          <a:lstStyle/>
          <a:p>
            <a:endParaRPr sz="964"/>
          </a:p>
        </p:txBody>
      </p:sp>
      <p:sp>
        <p:nvSpPr>
          <p:cNvPr id="271" name="Google Shape;271;p29"/>
          <p:cNvSpPr txBox="1">
            <a:spLocks noGrp="1"/>
          </p:cNvSpPr>
          <p:nvPr>
            <p:ph type="title"/>
          </p:nvPr>
        </p:nvSpPr>
        <p:spPr>
          <a:xfrm>
            <a:off x="4344672" y="995527"/>
            <a:ext cx="3515464" cy="762429"/>
          </a:xfrm>
          <a:prstGeom prst="rect">
            <a:avLst/>
          </a:prstGeom>
          <a:noFill/>
          <a:ln>
            <a:noFill/>
          </a:ln>
        </p:spPr>
        <p:txBody>
          <a:bodyPr spcFirstLastPara="1" wrap="square" lIns="0" tIns="8839" rIns="0" bIns="0" anchor="t" anchorCtr="0">
            <a:noAutofit/>
          </a:bodyPr>
          <a:lstStyle/>
          <a:p>
            <a:pPr marL="6803"/>
            <a:r>
              <a:rPr lang="en-US" sz="4312">
                <a:solidFill>
                  <a:srgbClr val="000000"/>
                </a:solidFill>
              </a:rPr>
              <a:t>select() helpers</a:t>
            </a:r>
            <a:endParaRPr sz="4312"/>
          </a:p>
        </p:txBody>
      </p:sp>
      <p:sp>
        <p:nvSpPr>
          <p:cNvPr id="9"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5"/>
          <a:stretch>
            <a:fillRect/>
          </a:stretch>
        </p:blipFill>
        <p:spPr>
          <a:xfrm>
            <a:off x="6578881" y="2852294"/>
            <a:ext cx="3740777" cy="258897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Replacing columns</a:t>
            </a:r>
            <a:endParaRPr sz="4000" dirty="0">
              <a:latin typeface="Calibri"/>
              <a:ea typeface="Calibri"/>
              <a:cs typeface="Calibri"/>
              <a:sym typeface="Calibri"/>
            </a:endParaRPr>
          </a:p>
        </p:txBody>
      </p:sp>
      <p:sp>
        <p:nvSpPr>
          <p:cNvPr id="14" name="Rectangle 13"/>
          <p:cNvSpPr/>
          <p:nvPr/>
        </p:nvSpPr>
        <p:spPr>
          <a:xfrm>
            <a:off x="777239" y="2330166"/>
            <a:ext cx="11057409" cy="1077218"/>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order_id</a:t>
            </a:r>
            <a:r>
              <a:rPr lang="en-US" sz="3200" dirty="0">
                <a:latin typeface="Consolas" panose="020B0609020204030204" pitchFamily="49" charset="0"/>
                <a:ea typeface="Courier New"/>
                <a:cs typeface="Consolas" panose="020B0609020204030204" pitchFamily="49" charset="0"/>
                <a:sym typeface="Courier New"/>
              </a:rPr>
              <a:t> =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as.character</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order_id</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3" name="Picture 2"/>
          <p:cNvPicPr>
            <a:picLocks noChangeAspect="1"/>
          </p:cNvPicPr>
          <p:nvPr/>
        </p:nvPicPr>
        <p:blipFill>
          <a:blip r:embed="rId4"/>
          <a:stretch>
            <a:fillRect/>
          </a:stretch>
        </p:blipFill>
        <p:spPr>
          <a:xfrm>
            <a:off x="1081357" y="4134268"/>
            <a:ext cx="7692486" cy="1671348"/>
          </a:xfrm>
          <a:prstGeom prst="rect">
            <a:avLst/>
          </a:prstGeom>
        </p:spPr>
      </p:pic>
      <p:sp>
        <p:nvSpPr>
          <p:cNvPr id="4" name="Rounded Rectangle 3"/>
          <p:cNvSpPr/>
          <p:nvPr/>
        </p:nvSpPr>
        <p:spPr>
          <a:xfrm>
            <a:off x="1089521" y="4117940"/>
            <a:ext cx="1237300" cy="391885"/>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2"/>
          <p:cNvSpPr/>
          <p:nvPr/>
        </p:nvSpPr>
        <p:spPr>
          <a:xfrm rot="10800000" flipH="1">
            <a:off x="8459827" y="622214"/>
            <a:ext cx="3220449" cy="227523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824956 h 3252469"/>
              <a:gd name="connsiteX1" fmla="*/ 285509 w 2928396"/>
              <a:gd name="connsiteY1" fmla="*/ 1539447 h 3252469"/>
              <a:gd name="connsiteX2" fmla="*/ 904754 w 2928396"/>
              <a:gd name="connsiteY2" fmla="*/ 1562597 h 3252469"/>
              <a:gd name="connsiteX3" fmla="*/ 33811 w 2928396"/>
              <a:gd name="connsiteY3" fmla="*/ 0 h 3252469"/>
              <a:gd name="connsiteX4" fmla="*/ 1220165 w 2928396"/>
              <a:gd name="connsiteY4" fmla="*/ 1539447 h 3252469"/>
              <a:gd name="connsiteX5" fmla="*/ 2642887 w 2928396"/>
              <a:gd name="connsiteY5" fmla="*/ 1539447 h 3252469"/>
              <a:gd name="connsiteX6" fmla="*/ 2928396 w 2928396"/>
              <a:gd name="connsiteY6" fmla="*/ 1824956 h 3252469"/>
              <a:gd name="connsiteX7" fmla="*/ 2928396 w 2928396"/>
              <a:gd name="connsiteY7" fmla="*/ 1824951 h 3252469"/>
              <a:gd name="connsiteX8" fmla="*/ 2928396 w 2928396"/>
              <a:gd name="connsiteY8" fmla="*/ 1824951 h 3252469"/>
              <a:gd name="connsiteX9" fmla="*/ 2928396 w 2928396"/>
              <a:gd name="connsiteY9" fmla="*/ 2253206 h 3252469"/>
              <a:gd name="connsiteX10" fmla="*/ 2928396 w 2928396"/>
              <a:gd name="connsiteY10" fmla="*/ 2966960 h 3252469"/>
              <a:gd name="connsiteX11" fmla="*/ 2642887 w 2928396"/>
              <a:gd name="connsiteY11" fmla="*/ 3252469 h 3252469"/>
              <a:gd name="connsiteX12" fmla="*/ 1220165 w 2928396"/>
              <a:gd name="connsiteY12" fmla="*/ 3252469 h 3252469"/>
              <a:gd name="connsiteX13" fmla="*/ 488066 w 2928396"/>
              <a:gd name="connsiteY13" fmla="*/ 3252469 h 3252469"/>
              <a:gd name="connsiteX14" fmla="*/ 488066 w 2928396"/>
              <a:gd name="connsiteY14" fmla="*/ 3252469 h 3252469"/>
              <a:gd name="connsiteX15" fmla="*/ 285509 w 2928396"/>
              <a:gd name="connsiteY15" fmla="*/ 3252469 h 3252469"/>
              <a:gd name="connsiteX16" fmla="*/ 0 w 2928396"/>
              <a:gd name="connsiteY16" fmla="*/ 2966960 h 3252469"/>
              <a:gd name="connsiteX17" fmla="*/ 0 w 2928396"/>
              <a:gd name="connsiteY17" fmla="*/ 2253206 h 3252469"/>
              <a:gd name="connsiteX18" fmla="*/ 0 w 2928396"/>
              <a:gd name="connsiteY18" fmla="*/ 1824951 h 3252469"/>
              <a:gd name="connsiteX19" fmla="*/ 0 w 2928396"/>
              <a:gd name="connsiteY19" fmla="*/ 1824951 h 3252469"/>
              <a:gd name="connsiteX20" fmla="*/ 0 w 2928396"/>
              <a:gd name="connsiteY20" fmla="*/ 1824956 h 325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252469">
                <a:moveTo>
                  <a:pt x="0" y="1824956"/>
                </a:moveTo>
                <a:cubicBezTo>
                  <a:pt x="0" y="1667274"/>
                  <a:pt x="127827" y="1539447"/>
                  <a:pt x="285509" y="1539447"/>
                </a:cubicBezTo>
                <a:lnTo>
                  <a:pt x="904754" y="1562597"/>
                </a:lnTo>
                <a:lnTo>
                  <a:pt x="33811" y="0"/>
                </a:lnTo>
                <a:lnTo>
                  <a:pt x="1220165" y="1539447"/>
                </a:lnTo>
                <a:lnTo>
                  <a:pt x="2642887" y="1539447"/>
                </a:lnTo>
                <a:cubicBezTo>
                  <a:pt x="2800569" y="1539447"/>
                  <a:pt x="2928396" y="1667274"/>
                  <a:pt x="2928396" y="1824956"/>
                </a:cubicBezTo>
                <a:lnTo>
                  <a:pt x="2928396" y="1824951"/>
                </a:lnTo>
                <a:lnTo>
                  <a:pt x="2928396" y="1824951"/>
                </a:lnTo>
                <a:lnTo>
                  <a:pt x="2928396" y="2253206"/>
                </a:lnTo>
                <a:lnTo>
                  <a:pt x="2928396" y="2966960"/>
                </a:lnTo>
                <a:cubicBezTo>
                  <a:pt x="2928396" y="3124642"/>
                  <a:pt x="2800569" y="3252469"/>
                  <a:pt x="2642887" y="3252469"/>
                </a:cubicBezTo>
                <a:lnTo>
                  <a:pt x="1220165" y="3252469"/>
                </a:lnTo>
                <a:lnTo>
                  <a:pt x="488066" y="3252469"/>
                </a:lnTo>
                <a:lnTo>
                  <a:pt x="488066" y="3252469"/>
                </a:lnTo>
                <a:lnTo>
                  <a:pt x="285509" y="3252469"/>
                </a:lnTo>
                <a:cubicBezTo>
                  <a:pt x="127827" y="3252469"/>
                  <a:pt x="0" y="3124642"/>
                  <a:pt x="0" y="2966960"/>
                </a:cubicBezTo>
                <a:lnTo>
                  <a:pt x="0" y="2253206"/>
                </a:lnTo>
                <a:lnTo>
                  <a:pt x="0" y="1824951"/>
                </a:lnTo>
                <a:lnTo>
                  <a:pt x="0" y="1824951"/>
                </a:lnTo>
                <a:lnTo>
                  <a:pt x="0" y="1824956"/>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8595317" y="664556"/>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to "coerce" one type of data into another type of data</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292633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Shape 247"/>
        <p:cNvGrpSpPr/>
        <p:nvPr/>
      </p:nvGrpSpPr>
      <p:grpSpPr>
        <a:xfrm>
          <a:off x="0" y="0"/>
          <a:ext cx="0" cy="0"/>
          <a:chOff x="0" y="0"/>
          <a:chExt cx="0" cy="0"/>
        </a:xfrm>
      </p:grpSpPr>
      <p:sp>
        <p:nvSpPr>
          <p:cNvPr id="249" name="Google Shape;249;p27"/>
          <p:cNvSpPr txBox="1">
            <a:spLocks noGrp="1"/>
          </p:cNvSpPr>
          <p:nvPr>
            <p:ph type="title"/>
          </p:nvPr>
        </p:nvSpPr>
        <p:spPr>
          <a:xfrm>
            <a:off x="3804382" y="291633"/>
            <a:ext cx="4583236"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data types in R</a:t>
            </a:r>
            <a:endParaRPr dirty="0"/>
          </a:p>
        </p:txBody>
      </p:sp>
      <p:graphicFrame>
        <p:nvGraphicFramePr>
          <p:cNvPr id="250" name="Google Shape;250;p27"/>
          <p:cNvGraphicFramePr/>
          <p:nvPr>
            <p:extLst>
              <p:ext uri="{D42A27DB-BD31-4B8C-83A1-F6EECF244321}">
                <p14:modId xmlns:p14="http://schemas.microsoft.com/office/powerpoint/2010/main" val="683200770"/>
              </p:ext>
            </p:extLst>
          </p:nvPr>
        </p:nvGraphicFramePr>
        <p:xfrm>
          <a:off x="554035" y="1561435"/>
          <a:ext cx="10669825" cy="4808057"/>
        </p:xfrm>
        <a:graphic>
          <a:graphicData uri="http://schemas.openxmlformats.org/drawingml/2006/table">
            <a:tbl>
              <a:tblPr>
                <a:noFill/>
                <a:tableStyleId>{E8A09481-35D7-4565-9225-4E10A05E4E98}</a:tableStyleId>
              </a:tblPr>
              <a:tblGrid>
                <a:gridCol w="2238151">
                  <a:extLst>
                    <a:ext uri="{9D8B030D-6E8A-4147-A177-3AD203B41FA5}">
                      <a16:colId xmlns:a16="http://schemas.microsoft.com/office/drawing/2014/main" val="20000"/>
                    </a:ext>
                  </a:extLst>
                </a:gridCol>
                <a:gridCol w="4767943">
                  <a:extLst>
                    <a:ext uri="{9D8B030D-6E8A-4147-A177-3AD203B41FA5}">
                      <a16:colId xmlns:a16="http://schemas.microsoft.com/office/drawing/2014/main" val="20001"/>
                    </a:ext>
                  </a:extLst>
                </a:gridCol>
                <a:gridCol w="3663731">
                  <a:extLst>
                    <a:ext uri="{9D8B030D-6E8A-4147-A177-3AD203B41FA5}">
                      <a16:colId xmlns:a16="http://schemas.microsoft.com/office/drawing/2014/main" val="20002"/>
                    </a:ext>
                  </a:extLst>
                </a:gridCol>
              </a:tblGrid>
              <a:tr h="1221236">
                <a:tc>
                  <a:txBody>
                    <a:bodyPr/>
                    <a:lstStyle/>
                    <a:p>
                      <a:pPr marL="0" lvl="0" indent="0" algn="ctr" rtl="0">
                        <a:spcBef>
                          <a:spcPts val="0"/>
                        </a:spcBef>
                        <a:spcAft>
                          <a:spcPts val="0"/>
                        </a:spcAft>
                        <a:buNone/>
                      </a:pPr>
                      <a:r>
                        <a:rPr lang="en-US" sz="3600" b="1" dirty="0"/>
                        <a:t>Type of Data</a:t>
                      </a:r>
                      <a:endParaRPr sz="3600" b="1" dirty="0"/>
                    </a:p>
                  </a:txBody>
                  <a:tcPr marL="48978" marR="48978" marT="55446" marB="55446"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3600" b="1" dirty="0"/>
                        <a:t>Function</a:t>
                      </a:r>
                      <a:endParaRPr sz="3600" b="1" dirty="0"/>
                    </a:p>
                  </a:txBody>
                  <a:tcPr marL="48978" marR="48978" marT="55446" marB="55446"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3600" b="1" dirty="0"/>
                        <a:t>Result of Function</a:t>
                      </a:r>
                      <a:endParaRPr sz="3600" b="1" dirty="0"/>
                    </a:p>
                  </a:txBody>
                  <a:tcPr marL="48978" marR="48978" marT="55446" marB="55446"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862007">
                <a:tc>
                  <a:txBody>
                    <a:bodyPr/>
                    <a:lstStyle/>
                    <a:p>
                      <a:pPr marL="12700" lvl="0" indent="0" algn="ctr" rtl="0">
                        <a:spcBef>
                          <a:spcPts val="0"/>
                        </a:spcBef>
                        <a:spcAft>
                          <a:spcPts val="0"/>
                        </a:spcAft>
                        <a:buNone/>
                      </a:pPr>
                      <a:r>
                        <a:rPr lang="en-US" sz="3600" dirty="0"/>
                        <a:t>Character</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600" b="0" i="0" u="none" strike="noStrike" kern="0" cap="none" spc="0" normalizeH="0" baseline="0" noProof="0" dirty="0" err="1">
                          <a:ln>
                            <a:noFill/>
                          </a:ln>
                          <a:solidFill>
                            <a:srgbClr val="000000"/>
                          </a:solidFill>
                          <a:effectLst/>
                          <a:uLnTx/>
                          <a:uFillTx/>
                          <a:latin typeface="Consolas" panose="020B0609020204030204" pitchFamily="49" charset="0"/>
                          <a:cs typeface="Consolas" panose="020B0609020204030204" pitchFamily="49" charset="0"/>
                          <a:sym typeface="Arial"/>
                        </a:rPr>
                        <a:t>as.character</a:t>
                      </a:r>
                      <a:r>
                        <a:rPr kumimoji="0" lang="en-US" sz="3600" b="0" i="0" u="none" strike="noStrike" kern="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sym typeface="Arial"/>
                        </a:rPr>
                        <a:t>(1)</a:t>
                      </a:r>
                      <a:endParaRPr sz="900" dirty="0">
                        <a:latin typeface="Consolas" panose="020B0609020204030204" pitchFamily="49" charset="0"/>
                        <a:cs typeface="Consolas" panose="020B0609020204030204" pitchFamily="49" charset="0"/>
                      </a:endParaRPr>
                    </a:p>
                  </a:txBody>
                  <a:tcPr marL="0" marR="0"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sym typeface="Arial"/>
                        </a:rPr>
                        <a:t>"1"</a:t>
                      </a:r>
                      <a:endParaRPr sz="900" dirty="0">
                        <a:latin typeface="Consolas" panose="020B0609020204030204" pitchFamily="49" charset="0"/>
                        <a:cs typeface="Consolas" panose="020B0609020204030204" pitchFamily="49" charset="0"/>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000800">
                <a:tc>
                  <a:txBody>
                    <a:bodyPr/>
                    <a:lstStyle/>
                    <a:p>
                      <a:pPr marL="12700" lvl="0" indent="0" algn="ctr" rtl="0">
                        <a:spcBef>
                          <a:spcPts val="0"/>
                        </a:spcBef>
                        <a:spcAft>
                          <a:spcPts val="0"/>
                        </a:spcAft>
                        <a:buNone/>
                      </a:pPr>
                      <a:r>
                        <a:rPr lang="en-US" sz="3600" dirty="0"/>
                        <a:t>Numeric</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600" b="0" i="0" u="none" strike="noStrike" kern="0" cap="none" spc="0" normalizeH="0" baseline="0" noProof="0" dirty="0" err="1">
                          <a:ln>
                            <a:noFill/>
                          </a:ln>
                          <a:solidFill>
                            <a:srgbClr val="000000"/>
                          </a:solidFill>
                          <a:effectLst/>
                          <a:uLnTx/>
                          <a:uFillTx/>
                          <a:latin typeface="Consolas" panose="020B0609020204030204" pitchFamily="49" charset="0"/>
                          <a:cs typeface="Consolas" panose="020B0609020204030204" pitchFamily="49" charset="0"/>
                          <a:sym typeface="Arial"/>
                        </a:rPr>
                        <a:t>as.numeric</a:t>
                      </a:r>
                      <a:r>
                        <a:rPr kumimoji="0" lang="en-US" sz="3600" b="0" i="0" u="none" strike="noStrike" kern="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sym typeface="Arial"/>
                        </a:rPr>
                        <a:t>("123")</a:t>
                      </a:r>
                      <a:endParaRPr sz="900" dirty="0">
                        <a:latin typeface="Consolas" panose="020B0609020204030204" pitchFamily="49" charset="0"/>
                        <a:cs typeface="Consolas" panose="020B0609020204030204" pitchFamily="49" charset="0"/>
                      </a:endParaRPr>
                    </a:p>
                  </a:txBody>
                  <a:tcPr marL="0" marR="0"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a:ln>
                            <a:noFill/>
                          </a:ln>
                          <a:solidFill>
                            <a:srgbClr val="000000"/>
                          </a:solidFill>
                          <a:effectLst/>
                          <a:uLnTx/>
                          <a:uFillTx/>
                          <a:latin typeface="Consolas" panose="020B0609020204030204" pitchFamily="49" charset="0"/>
                          <a:ea typeface="Arial"/>
                          <a:cs typeface="Consolas" panose="020B0609020204030204" pitchFamily="49" charset="0"/>
                          <a:sym typeface="Arial"/>
                        </a:rPr>
                        <a:t>123</a:t>
                      </a:r>
                      <a:endParaRPr kumimoji="0" sz="3600" b="0" i="0" u="none" strike="noStrike" kern="0" cap="none" spc="0" normalizeH="0" baseline="0" dirty="0">
                        <a:ln>
                          <a:noFill/>
                        </a:ln>
                        <a:solidFill>
                          <a:srgbClr val="000000"/>
                        </a:solidFill>
                        <a:effectLst/>
                        <a:uLnTx/>
                        <a:uFillTx/>
                        <a:latin typeface="Consolas" panose="020B0609020204030204" pitchFamily="49" charset="0"/>
                        <a:ea typeface="Arial"/>
                        <a:cs typeface="Consolas" panose="020B0609020204030204" pitchFamily="49" charset="0"/>
                        <a:sym typeface="Arial"/>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862007">
                <a:tc>
                  <a:txBody>
                    <a:bodyPr/>
                    <a:lstStyle/>
                    <a:p>
                      <a:pPr marL="12700" lvl="0" indent="0" algn="ctr" rtl="0">
                        <a:spcBef>
                          <a:spcPts val="0"/>
                        </a:spcBef>
                        <a:spcAft>
                          <a:spcPts val="0"/>
                        </a:spcAft>
                        <a:buNone/>
                      </a:pPr>
                      <a:r>
                        <a:rPr lang="en-US" sz="3600" dirty="0"/>
                        <a:t>Logical</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600" b="0" i="0" u="none" strike="noStrike" kern="0" cap="none" spc="0" normalizeH="0" baseline="0" noProof="0" dirty="0" err="1">
                          <a:ln>
                            <a:noFill/>
                          </a:ln>
                          <a:solidFill>
                            <a:srgbClr val="000000"/>
                          </a:solidFill>
                          <a:effectLst/>
                          <a:uLnTx/>
                          <a:uFillTx/>
                          <a:latin typeface="Consolas" panose="020B0609020204030204" pitchFamily="49" charset="0"/>
                          <a:cs typeface="Consolas" panose="020B0609020204030204" pitchFamily="49" charset="0"/>
                          <a:sym typeface="Arial"/>
                        </a:rPr>
                        <a:t>as.logical</a:t>
                      </a:r>
                      <a:r>
                        <a:rPr kumimoji="0" lang="en-US" sz="3600" b="0" i="0" u="none" strike="noStrike" kern="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sym typeface="Arial"/>
                        </a:rPr>
                        <a:t>(1)</a:t>
                      </a:r>
                      <a:endParaRPr sz="900" dirty="0">
                        <a:latin typeface="Consolas" panose="020B0609020204030204" pitchFamily="49" charset="0"/>
                        <a:cs typeface="Consolas" panose="020B0609020204030204" pitchFamily="49" charset="0"/>
                      </a:endParaRPr>
                    </a:p>
                  </a:txBody>
                  <a:tcPr marL="0" marR="0"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a:ln>
                            <a:noFill/>
                          </a:ln>
                          <a:solidFill>
                            <a:srgbClr val="000000"/>
                          </a:solidFill>
                          <a:effectLst/>
                          <a:uLnTx/>
                          <a:uFillTx/>
                          <a:latin typeface="Consolas" panose="020B0609020204030204" pitchFamily="49" charset="0"/>
                          <a:ea typeface="Arial"/>
                          <a:cs typeface="Consolas" panose="020B0609020204030204" pitchFamily="49" charset="0"/>
                          <a:sym typeface="Arial"/>
                        </a:rPr>
                        <a:t>TRUE</a:t>
                      </a:r>
                      <a:endParaRPr kumimoji="0" sz="3600" b="0" i="0" u="none" strike="noStrike" kern="0" cap="none" spc="0" normalizeH="0" baseline="0" dirty="0">
                        <a:ln>
                          <a:noFill/>
                        </a:ln>
                        <a:solidFill>
                          <a:srgbClr val="000000"/>
                        </a:solidFill>
                        <a:effectLst/>
                        <a:uLnTx/>
                        <a:uFillTx/>
                        <a:latin typeface="Consolas" panose="020B0609020204030204" pitchFamily="49" charset="0"/>
                        <a:ea typeface="Arial"/>
                        <a:cs typeface="Consolas" panose="020B0609020204030204" pitchFamily="49" charset="0"/>
                        <a:sym typeface="Arial"/>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862007">
                <a:tc>
                  <a:txBody>
                    <a:bodyPr/>
                    <a:lstStyle/>
                    <a:p>
                      <a:pPr marL="12700" lvl="0" indent="0" algn="ctr" rtl="0">
                        <a:spcBef>
                          <a:spcPts val="0"/>
                        </a:spcBef>
                        <a:spcAft>
                          <a:spcPts val="0"/>
                        </a:spcAft>
                        <a:buNone/>
                      </a:pPr>
                      <a:r>
                        <a:rPr lang="en-US" sz="3600" dirty="0"/>
                        <a:t>Date</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200" b="0" i="0" u="none" strike="noStrike" kern="0" cap="none" spc="0" normalizeH="0" baseline="0" noProof="0" dirty="0" err="1">
                          <a:ln>
                            <a:noFill/>
                          </a:ln>
                          <a:solidFill>
                            <a:srgbClr val="000000"/>
                          </a:solidFill>
                          <a:effectLst/>
                          <a:uLnTx/>
                          <a:uFillTx/>
                          <a:latin typeface="Consolas" panose="020B0609020204030204" pitchFamily="49" charset="0"/>
                          <a:cs typeface="Consolas" panose="020B0609020204030204" pitchFamily="49" charset="0"/>
                          <a:sym typeface="Arial"/>
                        </a:rPr>
                        <a:t>as.Date</a:t>
                      </a:r>
                      <a:r>
                        <a:rPr kumimoji="0" lang="en-US" sz="3200" b="0" i="0" u="none" strike="noStrike" kern="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sym typeface="Arial"/>
                        </a:rPr>
                        <a:t>("05-06-2019")</a:t>
                      </a:r>
                      <a:endParaRPr sz="3200" dirty="0">
                        <a:latin typeface="Consolas" panose="020B0609020204030204" pitchFamily="49" charset="0"/>
                        <a:cs typeface="Consolas" panose="020B0609020204030204" pitchFamily="49" charset="0"/>
                      </a:endParaRPr>
                    </a:p>
                  </a:txBody>
                  <a:tcPr marL="0" marR="0" marT="91440"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a:ln>
                            <a:noFill/>
                          </a:ln>
                          <a:solidFill>
                            <a:srgbClr val="000000"/>
                          </a:solidFill>
                          <a:effectLst/>
                          <a:uLnTx/>
                          <a:uFillTx/>
                          <a:latin typeface="Consolas" panose="020B0609020204030204" pitchFamily="49" charset="0"/>
                          <a:ea typeface="Arial"/>
                          <a:cs typeface="Consolas" panose="020B0609020204030204" pitchFamily="49" charset="0"/>
                          <a:sym typeface="Arial"/>
                        </a:rPr>
                        <a:t>NA</a:t>
                      </a:r>
                      <a:endParaRPr kumimoji="0" sz="3600" b="0" i="0" u="none" strike="noStrike" kern="0" cap="none" spc="0" normalizeH="0" baseline="0" dirty="0">
                        <a:ln>
                          <a:noFill/>
                        </a:ln>
                        <a:solidFill>
                          <a:srgbClr val="000000"/>
                        </a:solidFill>
                        <a:effectLst/>
                        <a:uLnTx/>
                        <a:uFillTx/>
                        <a:latin typeface="Consolas" panose="020B0609020204030204" pitchFamily="49" charset="0"/>
                        <a:ea typeface="Arial"/>
                        <a:cs typeface="Consolas" panose="020B0609020204030204" pitchFamily="49" charset="0"/>
                        <a:sym typeface="Arial"/>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3063306"/>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2897238" y="1480374"/>
            <a:ext cx="7508065"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Conditionally replace values in a column</a:t>
            </a:r>
            <a:endParaRPr sz="3200" dirty="0">
              <a:latin typeface="Calibri"/>
              <a:ea typeface="Calibri"/>
              <a:cs typeface="Calibri"/>
              <a:sym typeface="Calibri"/>
            </a:endParaRPr>
          </a:p>
        </p:txBody>
      </p:sp>
      <p:sp>
        <p:nvSpPr>
          <p:cNvPr id="14" name="Rectangle 13"/>
          <p:cNvSpPr/>
          <p:nvPr/>
        </p:nvSpPr>
        <p:spPr>
          <a:xfrm>
            <a:off x="777239" y="2330166"/>
            <a:ext cx="11057409" cy="2800767"/>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proc_code</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 </a:t>
            </a:r>
          </a:p>
          <a:p>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ifelse(</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proc_code</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a:t>
            </a:r>
            <a:r>
              <a:rPr lang="fr-FR" sz="3200" dirty="0">
                <a:solidFill>
                  <a:schemeClr val="accent2"/>
                </a:solidFill>
                <a:latin typeface="Consolas" panose="020B0609020204030204" pitchFamily="49" charset="0"/>
                <a:ea typeface="Courier New"/>
                <a:cs typeface="Consolas" panose="020B0609020204030204" pitchFamily="49" charset="0"/>
                <a:sym typeface="Courier New"/>
              </a:rPr>
              <a:t>%in% c("CBC","CBD"), 	             "CBC", </a:t>
            </a:r>
          </a:p>
          <a:p>
            <a:r>
              <a:rPr lang="fr-FR" sz="3200" dirty="0">
                <a:solidFill>
                  <a:schemeClr val="accent2"/>
                </a:solidFill>
                <a:latin typeface="Consolas" panose="020B0609020204030204" pitchFamily="49" charset="0"/>
                <a:ea typeface="Courier New"/>
                <a:cs typeface="Consolas" panose="020B0609020204030204" pitchFamily="49" charset="0"/>
                <a:sym typeface="Courier New"/>
              </a:rPr>
              <a:t>		         proc_code))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a:t>
            </a:r>
            <a:endParaRPr lang="en-US" sz="3200" dirty="0">
              <a:solidFill>
                <a:schemeClr val="accent2"/>
              </a:solidFill>
              <a:latin typeface="Consolas" panose="020B0609020204030204" pitchFamily="49" charset="0"/>
              <a:ea typeface="Courier New"/>
              <a:cs typeface="Consolas" panose="020B0609020204030204" pitchFamily="49" charset="0"/>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9" name="Google Shape;137;p17"/>
          <p:cNvSpPr/>
          <p:nvPr/>
        </p:nvSpPr>
        <p:spPr>
          <a:xfrm rot="10800000">
            <a:off x="7879079" y="2453640"/>
            <a:ext cx="3017519" cy="95340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a:effectLst>
            <a:outerShdw blurRad="50800" dist="38100" dir="2700000" algn="tl" rotWithShape="0">
              <a:prstClr val="black">
                <a:alpha val="40000"/>
              </a:prstClr>
            </a:outerShdw>
          </a:effectLst>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4"/>
          <a:stretch>
            <a:fillRect/>
          </a:stretch>
        </p:blipFill>
        <p:spPr>
          <a:xfrm>
            <a:off x="3226382" y="3578199"/>
            <a:ext cx="8513379" cy="1546025"/>
          </a:xfrm>
          <a:prstGeom prst="rect">
            <a:avLst/>
          </a:prstGeom>
        </p:spPr>
      </p:pic>
      <p:sp>
        <p:nvSpPr>
          <p:cNvPr id="10" name="Google Shape;138;p17"/>
          <p:cNvSpPr txBox="1"/>
          <p:nvPr/>
        </p:nvSpPr>
        <p:spPr>
          <a:xfrm>
            <a:off x="8028290" y="2442521"/>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logical statement</a:t>
            </a:r>
            <a:endParaRPr sz="2800" dirty="0">
              <a:latin typeface="Trebuchet MS"/>
              <a:ea typeface="Trebuchet MS"/>
              <a:cs typeface="Trebuchet MS"/>
              <a:sym typeface="Trebuchet MS"/>
            </a:endParaRPr>
          </a:p>
        </p:txBody>
      </p:sp>
      <p:sp>
        <p:nvSpPr>
          <p:cNvPr id="11" name="Google Shape;137;p17"/>
          <p:cNvSpPr/>
          <p:nvPr/>
        </p:nvSpPr>
        <p:spPr>
          <a:xfrm rot="16200000">
            <a:off x="7557769" y="2709041"/>
            <a:ext cx="660573" cy="3445179"/>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7 w 2183801"/>
              <a:gd name="connsiteY4" fmla="*/ 903397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6 w 2183801"/>
              <a:gd name="connsiteY4" fmla="*/ 870558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74589">
                <a:moveTo>
                  <a:pt x="0" y="1155969"/>
                </a:moveTo>
                <a:cubicBezTo>
                  <a:pt x="0" y="1010315"/>
                  <a:pt x="118076" y="892239"/>
                  <a:pt x="263730" y="892239"/>
                </a:cubicBezTo>
                <a:lnTo>
                  <a:pt x="1209057" y="869925"/>
                </a:lnTo>
                <a:lnTo>
                  <a:pt x="1356999" y="0"/>
                </a:lnTo>
                <a:lnTo>
                  <a:pt x="1478116" y="870558"/>
                </a:lnTo>
                <a:lnTo>
                  <a:pt x="1920071" y="892239"/>
                </a:lnTo>
                <a:cubicBezTo>
                  <a:pt x="2065725" y="892239"/>
                  <a:pt x="2183801" y="1010315"/>
                  <a:pt x="2183801" y="1155969"/>
                </a:cubicBezTo>
                <a:lnTo>
                  <a:pt x="2183801" y="1155964"/>
                </a:lnTo>
                <a:lnTo>
                  <a:pt x="2183801" y="1155964"/>
                </a:lnTo>
                <a:lnTo>
                  <a:pt x="2183801" y="1551552"/>
                </a:lnTo>
                <a:lnTo>
                  <a:pt x="2183801" y="2210859"/>
                </a:lnTo>
                <a:cubicBezTo>
                  <a:pt x="2183801" y="2356513"/>
                  <a:pt x="2065725" y="2474589"/>
                  <a:pt x="1920071" y="2474589"/>
                </a:cubicBezTo>
                <a:lnTo>
                  <a:pt x="909917" y="2474589"/>
                </a:lnTo>
                <a:lnTo>
                  <a:pt x="363967" y="2474589"/>
                </a:lnTo>
                <a:lnTo>
                  <a:pt x="363967" y="2474589"/>
                </a:lnTo>
                <a:lnTo>
                  <a:pt x="263730" y="2474589"/>
                </a:lnTo>
                <a:cubicBezTo>
                  <a:pt x="118076" y="2474589"/>
                  <a:pt x="0" y="2356513"/>
                  <a:pt x="0" y="2210859"/>
                </a:cubicBezTo>
                <a:lnTo>
                  <a:pt x="0" y="1551552"/>
                </a:lnTo>
                <a:lnTo>
                  <a:pt x="0" y="1155964"/>
                </a:lnTo>
                <a:lnTo>
                  <a:pt x="0" y="1155964"/>
                </a:lnTo>
                <a:lnTo>
                  <a:pt x="0" y="1155969"/>
                </a:lnTo>
                <a:close/>
              </a:path>
            </a:pathLst>
          </a:custGeom>
          <a:solidFill>
            <a:srgbClr val="78AAD6"/>
          </a:solidFill>
          <a:ln>
            <a:noFill/>
          </a:ln>
          <a:effectLst>
            <a:outerShdw blurRad="50800" dist="38100" dir="2700000" algn="tl" rotWithShape="0">
              <a:prstClr val="black">
                <a:alpha val="40000"/>
              </a:prstClr>
            </a:outerShdw>
          </a:effectLst>
        </p:spPr>
        <p:txBody>
          <a:bodyPr spcFirstLastPara="1" wrap="square" lIns="0" tIns="0" rIns="0" bIns="0" anchor="t" anchorCtr="0">
            <a:noAutofit/>
          </a:bodyPr>
          <a:lstStyle/>
          <a:p>
            <a:endParaRPr sz="964"/>
          </a:p>
        </p:txBody>
      </p:sp>
      <p:sp>
        <p:nvSpPr>
          <p:cNvPr id="12" name="Google Shape;138;p17"/>
          <p:cNvSpPr txBox="1"/>
          <p:nvPr/>
        </p:nvSpPr>
        <p:spPr>
          <a:xfrm>
            <a:off x="7489093" y="4131401"/>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value if true</a:t>
            </a:r>
            <a:endParaRPr sz="2800" dirty="0">
              <a:latin typeface="Trebuchet MS"/>
              <a:ea typeface="Trebuchet MS"/>
              <a:cs typeface="Trebuchet MS"/>
              <a:sym typeface="Trebuchet MS"/>
            </a:endParaRPr>
          </a:p>
        </p:txBody>
      </p:sp>
      <p:sp>
        <p:nvSpPr>
          <p:cNvPr id="13" name="Google Shape;137;p17"/>
          <p:cNvSpPr/>
          <p:nvPr/>
        </p:nvSpPr>
        <p:spPr>
          <a:xfrm rot="5400000">
            <a:off x="2566952" y="3061685"/>
            <a:ext cx="660573" cy="3445179"/>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7 w 2183801"/>
              <a:gd name="connsiteY4" fmla="*/ 903397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6 w 2183801"/>
              <a:gd name="connsiteY4" fmla="*/ 870558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74589">
                <a:moveTo>
                  <a:pt x="0" y="1155969"/>
                </a:moveTo>
                <a:cubicBezTo>
                  <a:pt x="0" y="1010315"/>
                  <a:pt x="118076" y="892239"/>
                  <a:pt x="263730" y="892239"/>
                </a:cubicBezTo>
                <a:lnTo>
                  <a:pt x="1209057" y="869925"/>
                </a:lnTo>
                <a:lnTo>
                  <a:pt x="1356999" y="0"/>
                </a:lnTo>
                <a:lnTo>
                  <a:pt x="1478116" y="870558"/>
                </a:lnTo>
                <a:lnTo>
                  <a:pt x="1920071" y="892239"/>
                </a:lnTo>
                <a:cubicBezTo>
                  <a:pt x="2065725" y="892239"/>
                  <a:pt x="2183801" y="1010315"/>
                  <a:pt x="2183801" y="1155969"/>
                </a:cubicBezTo>
                <a:lnTo>
                  <a:pt x="2183801" y="1155964"/>
                </a:lnTo>
                <a:lnTo>
                  <a:pt x="2183801" y="1155964"/>
                </a:lnTo>
                <a:lnTo>
                  <a:pt x="2183801" y="1551552"/>
                </a:lnTo>
                <a:lnTo>
                  <a:pt x="2183801" y="2210859"/>
                </a:lnTo>
                <a:cubicBezTo>
                  <a:pt x="2183801" y="2356513"/>
                  <a:pt x="2065725" y="2474589"/>
                  <a:pt x="1920071" y="2474589"/>
                </a:cubicBezTo>
                <a:lnTo>
                  <a:pt x="909917" y="2474589"/>
                </a:lnTo>
                <a:lnTo>
                  <a:pt x="363967" y="2474589"/>
                </a:lnTo>
                <a:lnTo>
                  <a:pt x="363967" y="2474589"/>
                </a:lnTo>
                <a:lnTo>
                  <a:pt x="263730" y="2474589"/>
                </a:lnTo>
                <a:cubicBezTo>
                  <a:pt x="118076" y="2474589"/>
                  <a:pt x="0" y="2356513"/>
                  <a:pt x="0" y="2210859"/>
                </a:cubicBezTo>
                <a:lnTo>
                  <a:pt x="0" y="1551552"/>
                </a:lnTo>
                <a:lnTo>
                  <a:pt x="0" y="1155964"/>
                </a:lnTo>
                <a:lnTo>
                  <a:pt x="0" y="1155964"/>
                </a:lnTo>
                <a:lnTo>
                  <a:pt x="0" y="1155969"/>
                </a:lnTo>
                <a:close/>
              </a:path>
            </a:pathLst>
          </a:custGeom>
          <a:solidFill>
            <a:srgbClr val="78AAD6"/>
          </a:solidFill>
          <a:ln>
            <a:noFill/>
          </a:ln>
          <a:effectLst>
            <a:outerShdw blurRad="50800" dist="38100" dir="2700000" algn="tl" rotWithShape="0">
              <a:prstClr val="black">
                <a:alpha val="40000"/>
              </a:prstClr>
            </a:outerShdw>
          </a:effectLst>
        </p:spPr>
        <p:txBody>
          <a:bodyPr spcFirstLastPara="1" wrap="square" lIns="0" tIns="0" rIns="0" bIns="0" anchor="t" anchorCtr="0">
            <a:noAutofit/>
          </a:bodyPr>
          <a:lstStyle/>
          <a:p>
            <a:endParaRPr sz="964"/>
          </a:p>
        </p:txBody>
      </p:sp>
      <p:sp>
        <p:nvSpPr>
          <p:cNvPr id="16" name="Google Shape;138;p17"/>
          <p:cNvSpPr txBox="1"/>
          <p:nvPr/>
        </p:nvSpPr>
        <p:spPr>
          <a:xfrm>
            <a:off x="1219437" y="4472426"/>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value if false</a:t>
            </a:r>
            <a:endParaRPr sz="2800" dirty="0">
              <a:latin typeface="Trebuchet MS"/>
              <a:ea typeface="Trebuchet MS"/>
              <a:cs typeface="Trebuchet MS"/>
              <a:sym typeface="Trebuchet MS"/>
            </a:endParaRPr>
          </a:p>
        </p:txBody>
      </p:sp>
    </p:spTree>
    <p:extLst>
      <p:ext uri="{BB962C8B-B14F-4D97-AF65-F5344CB8AC3E}">
        <p14:creationId xmlns:p14="http://schemas.microsoft.com/office/powerpoint/2010/main" val="390293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3063306"/>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961396" y="580764"/>
            <a:ext cx="10269206"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mutate() + </a:t>
            </a:r>
            <a:r>
              <a:rPr lang="en-US" dirty="0" err="1">
                <a:solidFill>
                  <a:srgbClr val="000000"/>
                </a:solidFill>
              </a:rPr>
              <a:t>case_when</a:t>
            </a:r>
            <a:r>
              <a:rPr lang="en-US" dirty="0">
                <a:solidFill>
                  <a:srgbClr val="000000"/>
                </a:solidFill>
              </a:rPr>
              <a:t>()</a:t>
            </a:r>
            <a:endParaRPr dirty="0"/>
          </a:p>
        </p:txBody>
      </p:sp>
      <p:sp>
        <p:nvSpPr>
          <p:cNvPr id="296" name="Google Shape;296;p32"/>
          <p:cNvSpPr txBox="1"/>
          <p:nvPr/>
        </p:nvSpPr>
        <p:spPr>
          <a:xfrm>
            <a:off x="2341967" y="1591183"/>
            <a:ext cx="7508065" cy="1167589"/>
          </a:xfrm>
          <a:prstGeom prst="rect">
            <a:avLst/>
          </a:prstGeom>
          <a:noFill/>
          <a:ln>
            <a:noFill/>
          </a:ln>
        </p:spPr>
        <p:txBody>
          <a:bodyPr spcFirstLastPara="1" wrap="square" lIns="0" tIns="6455" rIns="0" bIns="0" anchor="t" anchorCtr="0">
            <a:noAutofit/>
          </a:bodyPr>
          <a:lstStyle/>
          <a:p>
            <a:pPr marL="6803" algn="ctr"/>
            <a:r>
              <a:rPr lang="en-US" sz="3200" dirty="0">
                <a:latin typeface="Calibri"/>
                <a:ea typeface="Calibri"/>
                <a:cs typeface="Calibri"/>
                <a:sym typeface="Calibri"/>
              </a:rPr>
              <a:t>Apply multiple conditions</a:t>
            </a:r>
            <a:endParaRPr sz="3200" dirty="0">
              <a:latin typeface="Calibri"/>
              <a:ea typeface="Calibri"/>
              <a:cs typeface="Calibri"/>
              <a:sym typeface="Calibri"/>
            </a:endParaRPr>
          </a:p>
        </p:txBody>
      </p:sp>
      <p:sp>
        <p:nvSpPr>
          <p:cNvPr id="14" name="Rectangle 13"/>
          <p:cNvSpPr/>
          <p:nvPr/>
        </p:nvSpPr>
        <p:spPr>
          <a:xfrm>
            <a:off x="777240" y="2632945"/>
            <a:ext cx="11057409" cy="2308324"/>
          </a:xfrm>
          <a:prstGeom prst="rect">
            <a:avLst/>
          </a:prstGeom>
        </p:spPr>
        <p:txBody>
          <a:bodyPr wrap="square">
            <a:spAutoFit/>
          </a:bodyPr>
          <a:lstStyle/>
          <a:p>
            <a:r>
              <a:rPr lang="en-US" sz="2400" dirty="0">
                <a:latin typeface="Consolas" panose="020B0609020204030204" pitchFamily="49" charset="0"/>
                <a:ea typeface="Courier New"/>
                <a:cs typeface="Consolas" panose="020B0609020204030204" pitchFamily="49" charset="0"/>
                <a:sym typeface="Courier New"/>
              </a:rPr>
              <a:t>orders &lt;- orders %&gt;%</a:t>
            </a:r>
          </a:p>
          <a:p>
            <a:r>
              <a:rPr lang="en-US" sz="2400" dirty="0">
                <a:latin typeface="Consolas" panose="020B0609020204030204" pitchFamily="49" charset="0"/>
                <a:ea typeface="Courier New"/>
                <a:cs typeface="Consolas" panose="020B0609020204030204" pitchFamily="49" charset="0"/>
                <a:sym typeface="Courier New"/>
              </a:rPr>
              <a:t>  mutate(</a:t>
            </a:r>
            <a:r>
              <a:rPr lang="en-US" sz="2400" dirty="0" err="1">
                <a:latin typeface="Consolas" panose="020B0609020204030204" pitchFamily="49" charset="0"/>
                <a:ea typeface="Courier New"/>
                <a:cs typeface="Consolas" panose="020B0609020204030204" pitchFamily="49" charset="0"/>
                <a:sym typeface="Courier New"/>
              </a:rPr>
              <a:t>pref_list_cat</a:t>
            </a:r>
            <a:r>
              <a:rPr lang="en-US" sz="2400" dirty="0">
                <a:latin typeface="Consolas" panose="020B0609020204030204" pitchFamily="49" charset="0"/>
                <a:ea typeface="Courier New"/>
                <a:cs typeface="Consolas" panose="020B0609020204030204" pitchFamily="49" charset="0"/>
                <a:sym typeface="Courier New"/>
              </a:rPr>
              <a:t> = </a:t>
            </a:r>
            <a:r>
              <a:rPr lang="en-US" sz="2400" dirty="0" err="1">
                <a:latin typeface="Consolas" panose="020B0609020204030204" pitchFamily="49" charset="0"/>
                <a:ea typeface="Courier New"/>
                <a:cs typeface="Consolas" panose="020B0609020204030204" pitchFamily="49" charset="0"/>
                <a:sym typeface="Courier New"/>
              </a:rPr>
              <a:t>case_when</a:t>
            </a:r>
            <a:r>
              <a:rPr lang="en-US" sz="2400" dirty="0">
                <a:latin typeface="Consolas" panose="020B0609020204030204" pitchFamily="49" charset="0"/>
                <a:ea typeface="Courier New"/>
                <a:cs typeface="Consolas" panose="020B0609020204030204" pitchFamily="49" charset="0"/>
                <a:sym typeface="Courier New"/>
              </a:rPr>
              <a:t>(</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err="1">
                <a:latin typeface="Consolas" panose="020B0609020204030204" pitchFamily="49" charset="0"/>
                <a:ea typeface="Courier New"/>
                <a:cs typeface="Consolas" panose="020B0609020204030204" pitchFamily="49" charset="0"/>
                <a:sym typeface="Courier New"/>
              </a:rPr>
              <a:t>pref_list_type</a:t>
            </a:r>
            <a:r>
              <a:rPr lang="en-US" sz="2400" dirty="0">
                <a:latin typeface="Consolas" panose="020B0609020204030204" pitchFamily="49" charset="0"/>
                <a:ea typeface="Courier New"/>
                <a:cs typeface="Consolas" panose="020B0609020204030204" pitchFamily="49" charset="0"/>
                <a:sym typeface="Courier New"/>
              </a:rPr>
              <a:t> == "Clinic Preference List" ~ "clinic",</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err="1">
                <a:latin typeface="Consolas" panose="020B0609020204030204" pitchFamily="49" charset="0"/>
                <a:ea typeface="Courier New"/>
                <a:cs typeface="Consolas" panose="020B0609020204030204" pitchFamily="49" charset="0"/>
                <a:sym typeface="Courier New"/>
              </a:rPr>
              <a:t>pref_list_type</a:t>
            </a:r>
            <a:r>
              <a:rPr lang="en-US" sz="2400" dirty="0">
                <a:latin typeface="Consolas" panose="020B0609020204030204" pitchFamily="49" charset="0"/>
                <a:ea typeface="Courier New"/>
                <a:cs typeface="Consolas" panose="020B0609020204030204" pitchFamily="49" charset="0"/>
                <a:sym typeface="Courier New"/>
              </a:rPr>
              <a:t> == "Provider Preference List" ~ "provider",</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err="1">
                <a:latin typeface="Consolas" panose="020B0609020204030204" pitchFamily="49" charset="0"/>
                <a:ea typeface="Courier New"/>
                <a:cs typeface="Consolas" panose="020B0609020204030204" pitchFamily="49" charset="0"/>
                <a:sym typeface="Courier New"/>
              </a:rPr>
              <a:t>pref_list_type</a:t>
            </a:r>
            <a:r>
              <a:rPr lang="en-US" sz="2400" dirty="0">
                <a:latin typeface="Consolas" panose="020B0609020204030204" pitchFamily="49" charset="0"/>
                <a:ea typeface="Courier New"/>
                <a:cs typeface="Consolas" panose="020B0609020204030204" pitchFamily="49" charset="0"/>
                <a:sym typeface="Courier New"/>
              </a:rPr>
              <a:t> == "None" ~ </a:t>
            </a:r>
            <a:r>
              <a:rPr lang="en-US" sz="2400" dirty="0" err="1">
                <a:latin typeface="Consolas" panose="020B0609020204030204" pitchFamily="49" charset="0"/>
                <a:ea typeface="Courier New"/>
                <a:cs typeface="Consolas" panose="020B0609020204030204" pitchFamily="49" charset="0"/>
                <a:sym typeface="Courier New"/>
              </a:rPr>
              <a:t>NA_character</a:t>
            </a:r>
            <a:r>
              <a:rPr lang="en-US" sz="2400" dirty="0">
                <a:latin typeface="Consolas" panose="020B0609020204030204" pitchFamily="49" charset="0"/>
                <a:ea typeface="Courier New"/>
                <a:cs typeface="Consolas" panose="020B0609020204030204" pitchFamily="49" charset="0"/>
                <a:sym typeface="Courier New"/>
              </a:rPr>
              <a:t>_</a:t>
            </a:r>
          </a:p>
          <a:p>
            <a:r>
              <a:rPr lang="en-US" sz="2400" dirty="0">
                <a:latin typeface="Consolas" panose="020B0609020204030204" pitchFamily="49" charset="0"/>
                <a:ea typeface="Courier New"/>
                <a:cs typeface="Consolas" panose="020B0609020204030204" pitchFamily="49" charset="0"/>
                <a:sym typeface="Courier New"/>
              </a:rPr>
              <a:t>  ))</a:t>
            </a:r>
            <a:endParaRPr lang="en-US" sz="2400" dirty="0">
              <a:solidFill>
                <a:schemeClr val="accent2"/>
              </a:solidFill>
              <a:latin typeface="Consolas" panose="020B0609020204030204" pitchFamily="49" charset="0"/>
              <a:ea typeface="Courier New"/>
              <a:cs typeface="Consolas" panose="020B0609020204030204" pitchFamily="49" charset="0"/>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Google Shape;138;p17">
            <a:extLst>
              <a:ext uri="{FF2B5EF4-FFF2-40B4-BE49-F238E27FC236}">
                <a16:creationId xmlns:a16="http://schemas.microsoft.com/office/drawing/2014/main" id="{334CC984-9045-6B47-BD8B-0ED4FA14187F}"/>
              </a:ext>
            </a:extLst>
          </p:cNvPr>
          <p:cNvSpPr txBox="1"/>
          <p:nvPr/>
        </p:nvSpPr>
        <p:spPr>
          <a:xfrm>
            <a:off x="1835308" y="5476362"/>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logical statement</a:t>
            </a:r>
            <a:endParaRPr sz="2800" dirty="0">
              <a:latin typeface="Trebuchet MS"/>
              <a:ea typeface="Trebuchet MS"/>
              <a:cs typeface="Trebuchet MS"/>
              <a:sym typeface="Trebuchet MS"/>
            </a:endParaRPr>
          </a:p>
        </p:txBody>
      </p:sp>
      <p:grpSp>
        <p:nvGrpSpPr>
          <p:cNvPr id="6" name="Group 5">
            <a:extLst>
              <a:ext uri="{FF2B5EF4-FFF2-40B4-BE49-F238E27FC236}">
                <a16:creationId xmlns:a16="http://schemas.microsoft.com/office/drawing/2014/main" id="{453EB5FD-0FEE-6643-BF27-C9E8513BC8FF}"/>
              </a:ext>
            </a:extLst>
          </p:cNvPr>
          <p:cNvGrpSpPr/>
          <p:nvPr/>
        </p:nvGrpSpPr>
        <p:grpSpPr>
          <a:xfrm>
            <a:off x="1468582" y="2401388"/>
            <a:ext cx="8229599" cy="1422467"/>
            <a:chOff x="1468582" y="2401388"/>
            <a:chExt cx="8229599" cy="1422467"/>
          </a:xfrm>
        </p:grpSpPr>
        <p:sp>
          <p:nvSpPr>
            <p:cNvPr id="4" name="Rounded Rectangle 3">
              <a:extLst>
                <a:ext uri="{FF2B5EF4-FFF2-40B4-BE49-F238E27FC236}">
                  <a16:creationId xmlns:a16="http://schemas.microsoft.com/office/drawing/2014/main" id="{E943F1A5-EBF3-0B46-898F-44ADB670FF42}"/>
                </a:ext>
              </a:extLst>
            </p:cNvPr>
            <p:cNvSpPr/>
            <p:nvPr/>
          </p:nvSpPr>
          <p:spPr>
            <a:xfrm>
              <a:off x="1468582" y="3429000"/>
              <a:ext cx="7218218" cy="394855"/>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7A29B63-961A-D345-B0C2-2D93D437C3C4}"/>
                </a:ext>
              </a:extLst>
            </p:cNvPr>
            <p:cNvSpPr txBox="1"/>
            <p:nvPr/>
          </p:nvSpPr>
          <p:spPr>
            <a:xfrm>
              <a:off x="6622472" y="2401388"/>
              <a:ext cx="3075709" cy="461665"/>
            </a:xfrm>
            <a:prstGeom prst="rect">
              <a:avLst/>
            </a:prstGeom>
            <a:noFill/>
          </p:spPr>
          <p:txBody>
            <a:bodyPr wrap="square" rtlCol="0">
              <a:spAutoFit/>
            </a:bodyPr>
            <a:lstStyle/>
            <a:p>
              <a:r>
                <a:rPr lang="en-US" sz="2400" dirty="0"/>
                <a:t>Logical statement</a:t>
              </a:r>
            </a:p>
          </p:txBody>
        </p:sp>
      </p:grpSp>
      <p:grpSp>
        <p:nvGrpSpPr>
          <p:cNvPr id="22" name="Group 21">
            <a:extLst>
              <a:ext uri="{FF2B5EF4-FFF2-40B4-BE49-F238E27FC236}">
                <a16:creationId xmlns:a16="http://schemas.microsoft.com/office/drawing/2014/main" id="{84F804CD-5B0C-7C41-B8FC-A7892F9D020F}"/>
              </a:ext>
            </a:extLst>
          </p:cNvPr>
          <p:cNvGrpSpPr/>
          <p:nvPr/>
        </p:nvGrpSpPr>
        <p:grpSpPr>
          <a:xfrm>
            <a:off x="9047018" y="2874188"/>
            <a:ext cx="2105653" cy="912918"/>
            <a:chOff x="9047018" y="2874188"/>
            <a:chExt cx="2105653" cy="912918"/>
          </a:xfrm>
        </p:grpSpPr>
        <p:sp>
          <p:nvSpPr>
            <p:cNvPr id="7" name="Rounded Rectangle 6">
              <a:extLst>
                <a:ext uri="{FF2B5EF4-FFF2-40B4-BE49-F238E27FC236}">
                  <a16:creationId xmlns:a16="http://schemas.microsoft.com/office/drawing/2014/main" id="{66C0C4B5-1276-184D-A3A0-247AA69F7B4E}"/>
                </a:ext>
              </a:extLst>
            </p:cNvPr>
            <p:cNvSpPr/>
            <p:nvPr/>
          </p:nvSpPr>
          <p:spPr>
            <a:xfrm>
              <a:off x="9047018" y="3392251"/>
              <a:ext cx="1454727" cy="394855"/>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9AACC3F4-90BC-D942-80E3-29A4775FC8C8}"/>
                </a:ext>
              </a:extLst>
            </p:cNvPr>
            <p:cNvSpPr txBox="1"/>
            <p:nvPr/>
          </p:nvSpPr>
          <p:spPr>
            <a:xfrm>
              <a:off x="9265586" y="2874188"/>
              <a:ext cx="1887085" cy="461665"/>
            </a:xfrm>
            <a:prstGeom prst="rect">
              <a:avLst/>
            </a:prstGeom>
            <a:noFill/>
          </p:spPr>
          <p:txBody>
            <a:bodyPr wrap="square" rtlCol="0">
              <a:spAutoFit/>
            </a:bodyPr>
            <a:lstStyle/>
            <a:p>
              <a:r>
                <a:rPr lang="en-US" sz="2400" dirty="0"/>
                <a:t>Output</a:t>
              </a:r>
            </a:p>
          </p:txBody>
        </p:sp>
      </p:grpSp>
    </p:spTree>
    <p:extLst>
      <p:ext uri="{BB962C8B-B14F-4D97-AF65-F5344CB8AC3E}">
        <p14:creationId xmlns:p14="http://schemas.microsoft.com/office/powerpoint/2010/main" val="1749594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626225" y="895046"/>
            <a:ext cx="10939550" cy="5262979"/>
          </a:xfrm>
          <a:prstGeom prst="rect">
            <a:avLst/>
          </a:prstGeom>
          <a:noFill/>
        </p:spPr>
        <p:txBody>
          <a:bodyPr wrap="square" rtlCol="0">
            <a:spAutoFit/>
          </a:bodyPr>
          <a:lstStyle/>
          <a:p>
            <a:r>
              <a:rPr lang="en-US" sz="4000" dirty="0">
                <a:latin typeface="Tw Cen MT" panose="020B0602020104020603" pitchFamily="34" charset="0"/>
              </a:rPr>
              <a:t>Goals</a:t>
            </a:r>
          </a:p>
          <a:p>
            <a:pPr marL="514350" indent="-514350">
              <a:buAutoNum type="arabicPeriod"/>
            </a:pPr>
            <a:r>
              <a:rPr lang="en-US" sz="3200" dirty="0">
                <a:latin typeface="Tw Cen MT" panose="020B0602020104020603" pitchFamily="34" charset="0"/>
              </a:rPr>
              <a:t>Learn how to reduce a data frame to selected data of interest</a:t>
            </a:r>
          </a:p>
          <a:p>
            <a:pPr marL="514350" indent="-514350">
              <a:buAutoNum type="arabicPeriod"/>
            </a:pPr>
            <a:r>
              <a:rPr lang="en-US" sz="3200" dirty="0">
                <a:latin typeface="Tw Cen MT" panose="020B0602020104020603" pitchFamily="34" charset="0"/>
              </a:rPr>
              <a:t>Learn how to expand your data set using data from existing columns</a:t>
            </a:r>
          </a:p>
          <a:p>
            <a:pPr marL="514350" indent="-514350">
              <a:buAutoNum type="arabicPeriod"/>
            </a:pPr>
            <a:endParaRPr lang="en-US" sz="3200" dirty="0">
              <a:latin typeface="Tw Cen MT" panose="020B0602020104020603" pitchFamily="34" charset="0"/>
            </a:endParaRPr>
          </a:p>
          <a:p>
            <a:r>
              <a:rPr lang="en-US" sz="4000" dirty="0">
                <a:latin typeface="Tw Cen MT" panose="020B0602020104020603" pitchFamily="34" charset="0"/>
              </a:rPr>
              <a:t>Objectives</a:t>
            </a:r>
          </a:p>
          <a:p>
            <a:pPr marL="457200" indent="-457200">
              <a:buFont typeface="+mj-lt"/>
              <a:buAutoNum type="arabicPeriod"/>
            </a:pPr>
            <a:r>
              <a:rPr lang="en-US" sz="3200" dirty="0">
                <a:latin typeface="Tw Cen MT" panose="020B0602020104020603" pitchFamily="34" charset="0"/>
              </a:rPr>
              <a:t>Select columns and filter rows of interest in a data frame</a:t>
            </a:r>
          </a:p>
          <a:p>
            <a:pPr marL="457200" indent="-457200">
              <a:buFont typeface="+mj-lt"/>
              <a:buAutoNum type="arabicPeriod"/>
            </a:pPr>
            <a:r>
              <a:rPr lang="en-US" sz="3200" dirty="0">
                <a:latin typeface="Tw Cen MT" panose="020B0602020104020603" pitchFamily="34" charset="0"/>
              </a:rPr>
              <a:t>Sort data by specific columns</a:t>
            </a:r>
          </a:p>
          <a:p>
            <a:pPr marL="457200" indent="-457200">
              <a:buFont typeface="+mj-lt"/>
              <a:buAutoNum type="arabicPeriod"/>
            </a:pPr>
            <a:r>
              <a:rPr lang="en-US" sz="3200" dirty="0">
                <a:latin typeface="Tw Cen MT" panose="020B0602020104020603" pitchFamily="34" charset="0"/>
              </a:rPr>
              <a:t>Add columns to your data frame using data from existing columns</a:t>
            </a:r>
          </a:p>
        </p:txBody>
      </p:sp>
    </p:spTree>
    <p:extLst>
      <p:ext uri="{BB962C8B-B14F-4D97-AF65-F5344CB8AC3E}">
        <p14:creationId xmlns:p14="http://schemas.microsoft.com/office/powerpoint/2010/main" val="918572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765655" y="359699"/>
            <a:ext cx="4654012"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common syntax</a:t>
            </a:r>
            <a:endParaRPr sz="5400" dirty="0"/>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3200" dirty="0">
                <a:latin typeface="Calibri"/>
                <a:ea typeface="Calibri"/>
                <a:cs typeface="Calibri"/>
                <a:sym typeface="Calibri"/>
              </a:rPr>
              <a:t>Each function takes a data frame as its first argument and  returns a data frame as its output.</a:t>
            </a:r>
            <a:endParaRPr sz="3200" dirty="0">
              <a:latin typeface="Calibri"/>
              <a:ea typeface="Calibri"/>
              <a:cs typeface="Calibri"/>
              <a:sym typeface="Calibri"/>
            </a:endParaRPr>
          </a:p>
        </p:txBody>
      </p:sp>
      <p:grpSp>
        <p:nvGrpSpPr>
          <p:cNvPr id="5" name="Group 4"/>
          <p:cNvGrpSpPr/>
          <p:nvPr/>
        </p:nvGrpSpPr>
        <p:grpSpPr>
          <a:xfrm>
            <a:off x="5536772" y="3480013"/>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a:solidFill>
                    <a:srgbClr val="FFFFFF"/>
                  </a:solidFill>
                  <a:latin typeface="Trebuchet MS"/>
                  <a:ea typeface="Trebuchet MS"/>
                  <a:cs typeface="Trebuchet MS"/>
                  <a:sym typeface="Trebuchet MS"/>
                </a:rPr>
                <a:t>specific  arguments</a:t>
              </a:r>
              <a:endParaRPr sz="2800" dirty="0">
                <a:latin typeface="Trebuchet MS"/>
                <a:ea typeface="Trebuchet MS"/>
                <a:cs typeface="Trebuchet MS"/>
                <a:sym typeface="Trebuchet MS"/>
              </a:endParaRPr>
            </a:p>
          </p:txBody>
        </p:sp>
      </p:grpSp>
      <p:grpSp>
        <p:nvGrpSpPr>
          <p:cNvPr id="4" name="Group 3"/>
          <p:cNvGrpSpPr/>
          <p:nvPr/>
        </p:nvGrpSpPr>
        <p:grpSpPr>
          <a:xfrm>
            <a:off x="4212052" y="3457109"/>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err="1">
                  <a:solidFill>
                    <a:srgbClr val="FFFFFF"/>
                  </a:solidFill>
                  <a:latin typeface="Trebuchet MS"/>
                  <a:ea typeface="Trebuchet MS"/>
                  <a:cs typeface="Trebuchet MS"/>
                  <a:sym typeface="Trebuchet MS"/>
                </a:rPr>
                <a:t>dplyr</a:t>
              </a:r>
              <a:r>
                <a:rPr lang="en-US" sz="2800" b="1" dirty="0">
                  <a:solidFill>
                    <a:srgbClr val="FFFFFF"/>
                  </a:solidFill>
                  <a:latin typeface="Trebuchet MS"/>
                  <a:ea typeface="Trebuchet MS"/>
                  <a:cs typeface="Trebuchet MS"/>
                  <a:sym typeface="Trebuchet MS"/>
                </a:rPr>
                <a:t> function</a:t>
              </a:r>
              <a:endParaRPr sz="2800" dirty="0">
                <a:latin typeface="Trebuchet MS"/>
                <a:ea typeface="Trebuchet MS"/>
                <a:cs typeface="Trebuchet MS"/>
                <a:sym typeface="Trebuchet MS"/>
              </a:endParaRPr>
            </a:p>
          </p:txBody>
        </p:sp>
      </p:grpSp>
      <p:sp>
        <p:nvSpPr>
          <p:cNvPr id="3" name="Rectangle 2"/>
          <p:cNvSpPr/>
          <p:nvPr/>
        </p:nvSpPr>
        <p:spPr>
          <a:xfrm>
            <a:off x="2134955" y="2883850"/>
            <a:ext cx="4175182" cy="584775"/>
          </a:xfrm>
          <a:prstGeom prst="rect">
            <a:avLst/>
          </a:prstGeom>
        </p:spPr>
        <p:txBody>
          <a:bodyPr wrap="non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Isolating data</a:t>
            </a:r>
          </a:p>
        </p:txBody>
      </p:sp>
    </p:spTree>
    <p:extLst>
      <p:ext uri="{BB962C8B-B14F-4D97-AF65-F5344CB8AC3E}">
        <p14:creationId xmlns:p14="http://schemas.microsoft.com/office/powerpoint/2010/main" val="2034022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4126816" y="245005"/>
            <a:ext cx="3897093"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Isolating data</a:t>
            </a:r>
            <a:endParaRPr sz="5400" dirty="0"/>
          </a:p>
        </p:txBody>
      </p:sp>
      <p:graphicFrame>
        <p:nvGraphicFramePr>
          <p:cNvPr id="147" name="Google Shape;147;p18"/>
          <p:cNvGraphicFramePr/>
          <p:nvPr/>
        </p:nvGraphicFramePr>
        <p:xfrm>
          <a:off x="1150478" y="1730364"/>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8" name="Google Shape;148;p18"/>
          <p:cNvGraphicFramePr/>
          <p:nvPr/>
        </p:nvGraphicFramePr>
        <p:xfrm>
          <a:off x="2795045" y="1758052"/>
          <a:ext cx="603200" cy="968156"/>
        </p:xfrm>
        <a:graphic>
          <a:graphicData uri="http://schemas.openxmlformats.org/drawingml/2006/table">
            <a:tbl>
              <a:tblPr firstRow="1" bandRow="1">
                <a:noFill/>
                <a:tableStyleId>{809C1C93-8995-4D9E-87C8-A8817AF97DB9}</a:tableStyleId>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graphicFrame>
        <p:nvGraphicFramePr>
          <p:cNvPr id="150" name="Google Shape;150;p18"/>
          <p:cNvGraphicFramePr/>
          <p:nvPr/>
        </p:nvGraphicFramePr>
        <p:xfrm>
          <a:off x="2770556"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6"/>
                  </a:ext>
                </a:extLst>
              </a:tr>
            </a:tbl>
          </a:graphicData>
        </a:graphic>
      </p:graphicFrame>
      <p:graphicFrame>
        <p:nvGraphicFramePr>
          <p:cNvPr id="151" name="Google Shape;151;p18"/>
          <p:cNvGraphicFramePr/>
          <p:nvPr/>
        </p:nvGraphicFramePr>
        <p:xfrm>
          <a:off x="1150478"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6"/>
                  </a:ext>
                </a:extLst>
              </a:tr>
            </a:tbl>
          </a:graphicData>
        </a:graphic>
      </p:graphicFrame>
      <p:sp>
        <p:nvSpPr>
          <p:cNvPr id="152" name="Google Shape;152;p18"/>
          <p:cNvSpPr/>
          <p:nvPr/>
        </p:nvSpPr>
        <p:spPr>
          <a:xfrm>
            <a:off x="2332431" y="4224017"/>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3" name="Google Shape;153;p18"/>
          <p:cNvSpPr txBox="1"/>
          <p:nvPr/>
        </p:nvSpPr>
        <p:spPr>
          <a:xfrm>
            <a:off x="4187608" y="1789222"/>
            <a:ext cx="7111013" cy="2307696"/>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Extract columns with </a:t>
            </a:r>
            <a:r>
              <a:rPr lang="en-US" sz="4000" b="1" dirty="0">
                <a:solidFill>
                  <a:srgbClr val="0365C0"/>
                </a:solidFill>
                <a:latin typeface="Trebuchet MS"/>
                <a:ea typeface="Trebuchet MS"/>
                <a:cs typeface="Trebuchet MS"/>
                <a:sym typeface="Trebuchet MS"/>
              </a:rPr>
              <a:t>select()</a:t>
            </a:r>
            <a:endParaRPr sz="4000" dirty="0">
              <a:latin typeface="Trebuchet MS"/>
              <a:ea typeface="Trebuchet MS"/>
              <a:cs typeface="Trebuchet MS"/>
              <a:sym typeface="Trebuchet MS"/>
            </a:endParaRPr>
          </a:p>
          <a:p>
            <a:pPr>
              <a:spcBef>
                <a:spcPts val="16"/>
              </a:spcBef>
            </a:pPr>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Extract rows with </a:t>
            </a:r>
            <a:r>
              <a:rPr lang="en-US" sz="4000" b="1" dirty="0">
                <a:solidFill>
                  <a:srgbClr val="0365C0"/>
                </a:solidFill>
                <a:latin typeface="Trebuchet MS"/>
                <a:ea typeface="Trebuchet MS"/>
                <a:cs typeface="Trebuchet MS"/>
                <a:sym typeface="Trebuchet MS"/>
              </a:rPr>
              <a:t>filter()</a:t>
            </a:r>
            <a:endParaRPr sz="4000" dirty="0">
              <a:latin typeface="Trebuchet MS"/>
              <a:ea typeface="Trebuchet MS"/>
              <a:cs typeface="Trebuchet MS"/>
              <a:sym typeface="Trebuchet MS"/>
            </a:endParaRPr>
          </a:p>
          <a:p>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Arrange rows, with </a:t>
            </a:r>
            <a:r>
              <a:rPr lang="en-US" sz="4000" b="1" dirty="0">
                <a:solidFill>
                  <a:srgbClr val="0365C0"/>
                </a:solidFill>
                <a:latin typeface="Trebuchet MS"/>
                <a:ea typeface="Trebuchet MS"/>
                <a:cs typeface="Trebuchet MS"/>
                <a:sym typeface="Trebuchet MS"/>
              </a:rPr>
              <a:t>arrange()</a:t>
            </a:r>
            <a:r>
              <a:rPr lang="en-US" sz="4000" dirty="0">
                <a:latin typeface="Calibri"/>
                <a:ea typeface="Calibri"/>
                <a:cs typeface="Calibri"/>
                <a:sym typeface="Calibri"/>
              </a:rPr>
              <a:t>.</a:t>
            </a:r>
            <a:endParaRPr sz="4000" dirty="0">
              <a:latin typeface="Calibri"/>
              <a:ea typeface="Calibri"/>
              <a:cs typeface="Calibri"/>
              <a:sym typeface="Calibri"/>
            </a:endParaRPr>
          </a:p>
        </p:txBody>
      </p:sp>
      <p:graphicFrame>
        <p:nvGraphicFramePr>
          <p:cNvPr id="154" name="Google Shape;154;p18"/>
          <p:cNvGraphicFramePr/>
          <p:nvPr/>
        </p:nvGraphicFramePr>
        <p:xfrm>
          <a:off x="1150479" y="2927483"/>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nvGraphicFramePr>
        <p:xfrm>
          <a:off x="2773115" y="2927483"/>
          <a:ext cx="1046024" cy="402120"/>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6" name="Google Shape;152;p18"/>
          <p:cNvSpPr/>
          <p:nvPr/>
        </p:nvSpPr>
        <p:spPr>
          <a:xfrm>
            <a:off x="2321466" y="302286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52;p18"/>
          <p:cNvSpPr/>
          <p:nvPr/>
        </p:nvSpPr>
        <p:spPr>
          <a:xfrm>
            <a:off x="2332431" y="2108768"/>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2643707903"/>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7.jpeg"/></Relationships>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22371</TotalTime>
  <Words>6155</Words>
  <Application>Microsoft Macintosh PowerPoint</Application>
  <PresentationFormat>Widescreen</PresentationFormat>
  <Paragraphs>881</Paragraphs>
  <Slides>69</Slides>
  <Notes>67</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69</vt:i4>
      </vt:variant>
    </vt:vector>
  </HeadingPairs>
  <TitlesOfParts>
    <vt:vector size="81" baseType="lpstr">
      <vt:lpstr>Arial</vt:lpstr>
      <vt:lpstr>Calibri</vt:lpstr>
      <vt:lpstr>Cambria</vt:lpstr>
      <vt:lpstr>Consolas</vt:lpstr>
      <vt:lpstr>Courier New</vt:lpstr>
      <vt:lpstr>Times New Roman</vt:lpstr>
      <vt:lpstr>Trebuchet MS</vt:lpstr>
      <vt:lpstr>Tw Cen MT</vt:lpstr>
      <vt:lpstr>Tw Cen MT Condensed</vt:lpstr>
      <vt:lpstr>Wingdings 3</vt:lpstr>
      <vt:lpstr>Office Theme</vt:lpstr>
      <vt:lpstr>Integral</vt:lpstr>
      <vt:lpstr>Laboratory Medicine Core Data Analysis  </vt:lpstr>
      <vt:lpstr>PowerPoint Presentation</vt:lpstr>
      <vt:lpstr>PowerPoint Presentation</vt:lpstr>
      <vt:lpstr>What is a “Tidy” Data Frame</vt:lpstr>
      <vt:lpstr>Transform Data with</vt:lpstr>
      <vt:lpstr>dplyr</vt:lpstr>
      <vt:lpstr>common syntax</vt:lpstr>
      <vt:lpstr>Isolating data</vt:lpstr>
      <vt:lpstr>Isolating data</vt:lpstr>
      <vt:lpstr>PowerPoint Presentation</vt:lpstr>
      <vt:lpstr>select()</vt:lpstr>
      <vt:lpstr>select()</vt:lpstr>
      <vt:lpstr>select()</vt:lpstr>
      <vt:lpstr>select()</vt:lpstr>
      <vt:lpstr>select()</vt:lpstr>
      <vt:lpstr>select()</vt:lpstr>
      <vt:lpstr>PowerPoint Presentation</vt:lpstr>
      <vt:lpstr>select(orders, order_status_c)</vt:lpstr>
      <vt:lpstr>select()   also helpful for renaming</vt:lpstr>
      <vt:lpstr>rename()</vt:lpstr>
      <vt:lpstr>filter()</vt:lpstr>
      <vt:lpstr>filter()</vt:lpstr>
      <vt:lpstr>filter()</vt:lpstr>
      <vt:lpstr>filter()</vt:lpstr>
      <vt:lpstr>filter()</vt:lpstr>
      <vt:lpstr>filter()</vt:lpstr>
      <vt:lpstr>Logical tests</vt:lpstr>
      <vt:lpstr>PowerPoint Presentation</vt:lpstr>
      <vt:lpstr>PowerPoint Presentation</vt:lpstr>
      <vt:lpstr>Common mistakes</vt:lpstr>
      <vt:lpstr>Common mistakes</vt:lpstr>
      <vt:lpstr>filter()</vt:lpstr>
      <vt:lpstr>Boolean operators</vt:lpstr>
      <vt:lpstr>filter() variants</vt:lpstr>
      <vt:lpstr>PowerPoint Presentation</vt:lpstr>
      <vt:lpstr>PowerPoint Presentation</vt:lpstr>
      <vt:lpstr>arrange()</vt:lpstr>
      <vt:lpstr>arrange()</vt:lpstr>
      <vt:lpstr>arrange()</vt:lpstr>
      <vt:lpstr>arrange()</vt:lpstr>
      <vt:lpstr>arrange()</vt:lpstr>
      <vt:lpstr>PowerPoint Presentation</vt:lpstr>
      <vt:lpstr>%&gt;%</vt:lpstr>
      <vt:lpstr>Data Analysis Steps</vt:lpstr>
      <vt:lpstr>Data Analysis Steps</vt:lpstr>
      <vt:lpstr>The Pipe Operator %&gt;%</vt:lpstr>
      <vt:lpstr>Data Analysis Steps</vt:lpstr>
      <vt:lpstr>Data Analysis Steps</vt:lpstr>
      <vt:lpstr>Shortcut to type %&gt;% </vt:lpstr>
      <vt:lpstr>PowerPoint Presentation</vt:lpstr>
      <vt:lpstr>Isolating data</vt:lpstr>
      <vt:lpstr>Deriving Data</vt:lpstr>
      <vt:lpstr>What are the top 3 tests ordered on weekends?</vt:lpstr>
      <vt:lpstr>Breaking down the analytical question</vt:lpstr>
      <vt:lpstr>Deriving data</vt:lpstr>
      <vt:lpstr>mutate()</vt:lpstr>
      <vt:lpstr>mutate()</vt:lpstr>
      <vt:lpstr>mutate()</vt:lpstr>
      <vt:lpstr>mutate()</vt:lpstr>
      <vt:lpstr>PowerPoint Presentation</vt:lpstr>
      <vt:lpstr>What Else?</vt:lpstr>
      <vt:lpstr>PowerPoint Presentation</vt:lpstr>
      <vt:lpstr>select() helpers</vt:lpstr>
      <vt:lpstr>select() helpers</vt:lpstr>
      <vt:lpstr>mutate()</vt:lpstr>
      <vt:lpstr>data types in R</vt:lpstr>
      <vt:lpstr>mutate()</vt:lpstr>
      <vt:lpstr>mutate() + case_when()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Patrick C Mathias</cp:lastModifiedBy>
  <cp:revision>214</cp:revision>
  <cp:lastPrinted>2019-05-03T14:53:33Z</cp:lastPrinted>
  <dcterms:modified xsi:type="dcterms:W3CDTF">2020-07-05T21:19:35Z</dcterms:modified>
</cp:coreProperties>
</file>